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79" r:id="rId6"/>
    <p:sldId id="280" r:id="rId7"/>
    <p:sldId id="263" r:id="rId8"/>
    <p:sldId id="281" r:id="rId9"/>
    <p:sldId id="266" r:id="rId10"/>
    <p:sldId id="265" r:id="rId11"/>
    <p:sldId id="264" r:id="rId12"/>
    <p:sldId id="270" r:id="rId13"/>
    <p:sldId id="268" r:id="rId14"/>
    <p:sldId id="269" r:id="rId15"/>
    <p:sldId id="274" r:id="rId16"/>
    <p:sldId id="276" r:id="rId17"/>
    <p:sldId id="277" r:id="rId18"/>
    <p:sldId id="275" r:id="rId19"/>
    <p:sldId id="27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8" d="100"/>
          <a:sy n="88" d="100"/>
        </p:scale>
        <p:origin x="-138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74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99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9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21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73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19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78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2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4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1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75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6643-D01A-4AF8-B52D-C830B18C95BB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B6E38-75D3-46B2-8798-86835D88D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58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b="1" i="1" dirty="0" smtClean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алгоритмизации</a:t>
            </a:r>
            <a:endParaRPr lang="ru-RU" sz="7200" b="1" i="1" dirty="0">
              <a:uFill>
                <a:solidFill>
                  <a:srgbClr val="FF000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635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8680" y="832659"/>
            <a:ext cx="10515600" cy="36479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1" dirty="0" smtClean="0">
                <a:uFill>
                  <a:solidFill>
                    <a:srgbClr val="00B05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Пусть переменна А имела значение 6. Какое значение получит переменная А после выполнения команды: А:=2·А-1.</a:t>
            </a:r>
          </a:p>
          <a:p>
            <a:pPr marL="0" indent="0">
              <a:buNone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marL="0" indent="0">
              <a:buNone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А:=6</a:t>
            </a:r>
          </a:p>
          <a:p>
            <a:pPr marL="0" indent="0">
              <a:buNone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А:=2*6-1=11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2·6 -1=11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Значит новое значение переменной А будет равно 11.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14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9181"/>
            <a:ext cx="7010400" cy="4476779"/>
          </a:xfrm>
        </p:spPr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Рассмотрите пример перевода алгоритма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сложения чисел с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блок-схемы на алгоритмический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язык:</a:t>
            </a: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сложение чисел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название алгоритма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тип данных</a:t>
            </a: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ввод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:=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+ b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 с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460347"/>
            <a:ext cx="10515600" cy="549274"/>
          </a:xfrm>
          <a:solidFill>
            <a:schemeClr val="accent2">
              <a:lumMod val="40000"/>
              <a:lumOff val="6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Алгоритмический язык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9119235" y="1224922"/>
            <a:ext cx="1927860" cy="5078715"/>
            <a:chOff x="5128260" y="1149928"/>
            <a:chExt cx="1927860" cy="5078715"/>
          </a:xfrm>
        </p:grpSpPr>
        <p:sp>
          <p:nvSpPr>
            <p:cNvPr id="7" name="Овал 6"/>
            <p:cNvSpPr/>
            <p:nvPr/>
          </p:nvSpPr>
          <p:spPr>
            <a:xfrm>
              <a:off x="5189220" y="1149928"/>
              <a:ext cx="1813560" cy="82296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Начало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135880" y="3314512"/>
              <a:ext cx="1790700" cy="73152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Блок-схема: данные 8"/>
            <p:cNvSpPr/>
            <p:nvPr/>
          </p:nvSpPr>
          <p:spPr>
            <a:xfrm>
              <a:off x="5135880" y="2232977"/>
              <a:ext cx="1920240" cy="716280"/>
            </a:xfrm>
            <a:prstGeom prst="flowChartInputOutp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Ввод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a, b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5189220" y="5314243"/>
              <a:ext cx="1844040" cy="9144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Конец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Блок-схема: данные 10"/>
            <p:cNvSpPr/>
            <p:nvPr/>
          </p:nvSpPr>
          <p:spPr>
            <a:xfrm>
              <a:off x="5128260" y="4308170"/>
              <a:ext cx="1920240" cy="716280"/>
            </a:xfrm>
            <a:prstGeom prst="flowChartInputOutp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ы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>
              <a:stCxn id="7" idx="4"/>
            </p:cNvCxnSpPr>
            <p:nvPr/>
          </p:nvCxnSpPr>
          <p:spPr>
            <a:xfrm>
              <a:off x="6096000" y="1972888"/>
              <a:ext cx="15240" cy="2677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6080760" y="2992003"/>
              <a:ext cx="15240" cy="2677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6096000" y="4085739"/>
              <a:ext cx="15240" cy="2677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6096000" y="5055163"/>
              <a:ext cx="15240" cy="2677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7848600" y="1584960"/>
            <a:ext cx="1331595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848600" y="1600200"/>
            <a:ext cx="0" cy="19659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1219200" y="3550920"/>
            <a:ext cx="662940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1219200" y="3566160"/>
            <a:ext cx="0" cy="19812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9" idx="2"/>
          </p:cNvCxnSpPr>
          <p:nvPr/>
        </p:nvCxnSpPr>
        <p:spPr>
          <a:xfrm flipH="1">
            <a:off x="8138161" y="2666111"/>
            <a:ext cx="1180718" cy="23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8122920" y="2689159"/>
            <a:ext cx="15241" cy="10751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3413760" y="3764280"/>
            <a:ext cx="46939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8" idx="1"/>
          </p:cNvCxnSpPr>
          <p:nvPr/>
        </p:nvCxnSpPr>
        <p:spPr>
          <a:xfrm flipH="1">
            <a:off x="8514397" y="3755266"/>
            <a:ext cx="612458" cy="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8509158" y="3784523"/>
            <a:ext cx="5239" cy="510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>
            <a:off x="3413761" y="4294587"/>
            <a:ext cx="50472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 flipV="1">
            <a:off x="3413761" y="4922520"/>
            <a:ext cx="5705474" cy="18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H="1">
            <a:off x="1661161" y="5397866"/>
            <a:ext cx="6847997" cy="17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8509158" y="5383546"/>
            <a:ext cx="0" cy="4627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endCxn id="10" idx="2"/>
          </p:cNvCxnSpPr>
          <p:nvPr/>
        </p:nvCxnSpPr>
        <p:spPr>
          <a:xfrm>
            <a:off x="8509158" y="5846437"/>
            <a:ext cx="6710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20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heavy" dirty="0" smtClean="0">
                <a:uFill>
                  <a:solidFill>
                    <a:srgbClr val="7030A0"/>
                  </a:solidFill>
                </a:uFill>
              </a:rPr>
              <a:t>Ветвление</a:t>
            </a:r>
            <a:endParaRPr lang="ru-RU" b="1" u="heavy" dirty="0">
              <a:uFill>
                <a:solidFill>
                  <a:srgbClr val="7030A0"/>
                </a:solidFill>
              </a:u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200" y="126857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3200" dirty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все задачи можно решить с помощью линейного алгоритма. Порой необходимо использовать больше гибкости при работе — производить тот или иной набор команд в зависимости от условий. Такие алгоритмы, в которых команда может выполниться, а может и не выполниться, называются </a:t>
            </a:r>
            <a:r>
              <a:rPr lang="ru-RU" sz="3200" b="1" i="1" dirty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нелинейными.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38200" y="460347"/>
            <a:ext cx="10515600" cy="5492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Нелинейные алгоритмы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838200" y="4224273"/>
            <a:ext cx="10515600" cy="16490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32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ветвления</a:t>
            </a:r>
            <a:r>
              <a:rPr lang="ru-RU" sz="3200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разделяет алгоритм на два пути в зависимости от некоторого условия; затем исполнение алгоритма выходит на общее продолжение (ветвления бывают полное и неполное).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24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/>
        </p:nvGrpSpPr>
        <p:grpSpPr>
          <a:xfrm>
            <a:off x="1204651" y="2230734"/>
            <a:ext cx="5112332" cy="3260190"/>
            <a:chOff x="249380" y="2886210"/>
            <a:chExt cx="5112332" cy="3260190"/>
          </a:xfrm>
        </p:grpSpPr>
        <p:cxnSp>
          <p:nvCxnSpPr>
            <p:cNvPr id="6" name="Прямая со стрелкой 5"/>
            <p:cNvCxnSpPr/>
            <p:nvPr/>
          </p:nvCxnSpPr>
          <p:spPr>
            <a:xfrm>
              <a:off x="2784764" y="2886210"/>
              <a:ext cx="13855" cy="51261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Блок-схема: решение 6"/>
            <p:cNvSpPr/>
            <p:nvPr/>
          </p:nvSpPr>
          <p:spPr>
            <a:xfrm>
              <a:off x="1808019" y="3398828"/>
              <a:ext cx="1981200" cy="817418"/>
            </a:xfrm>
            <a:prstGeom prst="flowChartDecision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условие</a:t>
              </a:r>
              <a:endParaRPr lang="ru-RU" dirty="0"/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4613566" y="3807537"/>
              <a:ext cx="13855" cy="51261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969818" y="3807537"/>
              <a:ext cx="13855" cy="51261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>
              <a:endCxn id="7" idx="1"/>
            </p:cNvCxnSpPr>
            <p:nvPr/>
          </p:nvCxnSpPr>
          <p:spPr>
            <a:xfrm>
              <a:off x="983672" y="3807537"/>
              <a:ext cx="824347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3816928" y="3807537"/>
              <a:ext cx="824347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177636" y="3418517"/>
              <a:ext cx="8243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41617" y="3398828"/>
              <a:ext cx="8243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15" name="Блок-схема: процесс 14"/>
            <p:cNvSpPr/>
            <p:nvPr/>
          </p:nvSpPr>
          <p:spPr>
            <a:xfrm>
              <a:off x="249380" y="4320155"/>
              <a:ext cx="1440875" cy="665019"/>
            </a:xfrm>
            <a:prstGeom prst="flowChartProcess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Серия 1</a:t>
              </a:r>
              <a:endParaRPr lang="ru-RU" dirty="0"/>
            </a:p>
          </p:txBody>
        </p:sp>
        <p:sp>
          <p:nvSpPr>
            <p:cNvPr id="16" name="Блок-схема: процесс 15"/>
            <p:cNvSpPr/>
            <p:nvPr/>
          </p:nvSpPr>
          <p:spPr>
            <a:xfrm>
              <a:off x="3920837" y="4320155"/>
              <a:ext cx="1440875" cy="665019"/>
            </a:xfrm>
            <a:prstGeom prst="flowChartProcess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Серия 2</a:t>
              </a:r>
              <a:endParaRPr lang="ru-RU" dirty="0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969817" y="5625854"/>
              <a:ext cx="3657604" cy="158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2826328" y="5633782"/>
              <a:ext cx="13855" cy="51261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15" idx="2"/>
            </p:cNvCxnSpPr>
            <p:nvPr/>
          </p:nvCxnSpPr>
          <p:spPr>
            <a:xfrm>
              <a:off x="969818" y="4985174"/>
              <a:ext cx="13854" cy="6565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4613566" y="4985174"/>
              <a:ext cx="13854" cy="6565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2444635" y="1451828"/>
            <a:ext cx="267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– схема: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84472" y="1409825"/>
            <a:ext cx="36922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Алгоритмический язык: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71164" y="2881089"/>
            <a:ext cx="36437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серия 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иначе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серия 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57110" y="5490924"/>
            <a:ext cx="5777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одна или несколько последовательных команд;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конец ветвления.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838200" y="460347"/>
            <a:ext cx="10515600" cy="5492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ветвление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9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1357745" y="2306107"/>
            <a:ext cx="4516584" cy="3260190"/>
            <a:chOff x="249380" y="2886210"/>
            <a:chExt cx="4516584" cy="3260190"/>
          </a:xfrm>
        </p:grpSpPr>
        <p:cxnSp>
          <p:nvCxnSpPr>
            <p:cNvPr id="22" name="Прямая соединительная линия 21"/>
            <p:cNvCxnSpPr>
              <a:stCxn id="15" idx="2"/>
            </p:cNvCxnSpPr>
            <p:nvPr/>
          </p:nvCxnSpPr>
          <p:spPr>
            <a:xfrm>
              <a:off x="969818" y="4985174"/>
              <a:ext cx="13854" cy="6565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9" name="Группа 18"/>
            <p:cNvGrpSpPr/>
            <p:nvPr/>
          </p:nvGrpSpPr>
          <p:grpSpPr>
            <a:xfrm>
              <a:off x="249380" y="2886210"/>
              <a:ext cx="4516584" cy="3260190"/>
              <a:chOff x="249380" y="2886210"/>
              <a:chExt cx="4516584" cy="3260190"/>
            </a:xfrm>
          </p:grpSpPr>
          <p:cxnSp>
            <p:nvCxnSpPr>
              <p:cNvPr id="11" name="Прямая соединительная линия 10"/>
              <p:cNvCxnSpPr>
                <a:endCxn id="7" idx="1"/>
              </p:cNvCxnSpPr>
              <p:nvPr/>
            </p:nvCxnSpPr>
            <p:spPr>
              <a:xfrm>
                <a:off x="983672" y="3807537"/>
                <a:ext cx="824347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7" name="Группа 16"/>
              <p:cNvGrpSpPr/>
              <p:nvPr/>
            </p:nvGrpSpPr>
            <p:grpSpPr>
              <a:xfrm>
                <a:off x="249380" y="2886210"/>
                <a:ext cx="4516584" cy="3260190"/>
                <a:chOff x="249380" y="2886210"/>
                <a:chExt cx="4516584" cy="3260190"/>
              </a:xfrm>
            </p:grpSpPr>
            <p:cxnSp>
              <p:nvCxnSpPr>
                <p:cNvPr id="6" name="Прямая со стрелкой 5"/>
                <p:cNvCxnSpPr/>
                <p:nvPr/>
              </p:nvCxnSpPr>
              <p:spPr>
                <a:xfrm>
                  <a:off x="2784764" y="2886210"/>
                  <a:ext cx="13855" cy="51261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7" name="Блок-схема: решение 6"/>
                <p:cNvSpPr/>
                <p:nvPr/>
              </p:nvSpPr>
              <p:spPr>
                <a:xfrm>
                  <a:off x="1808019" y="3398828"/>
                  <a:ext cx="1981200" cy="817418"/>
                </a:xfrm>
                <a:prstGeom prst="flowChartDecision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dirty="0" smtClean="0"/>
                    <a:t>условие</a:t>
                  </a:r>
                  <a:endParaRPr lang="ru-RU" dirty="0"/>
                </a:p>
              </p:txBody>
            </p:sp>
            <p:cxnSp>
              <p:nvCxnSpPr>
                <p:cNvPr id="9" name="Прямая со стрелкой 8"/>
                <p:cNvCxnSpPr/>
                <p:nvPr/>
              </p:nvCxnSpPr>
              <p:spPr>
                <a:xfrm>
                  <a:off x="969818" y="3807537"/>
                  <a:ext cx="13855" cy="51261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>
                  <a:off x="3816928" y="3807537"/>
                  <a:ext cx="824347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1177636" y="3418517"/>
                  <a:ext cx="82434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Да</a:t>
                  </a:r>
                  <a:endParaRPr lang="ru-RU" dirty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3941617" y="3398828"/>
                  <a:ext cx="82434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Нет</a:t>
                  </a:r>
                  <a:endParaRPr lang="ru-RU" dirty="0"/>
                </a:p>
              </p:txBody>
            </p:sp>
            <p:sp>
              <p:nvSpPr>
                <p:cNvPr id="15" name="Блок-схема: процесс 14"/>
                <p:cNvSpPr/>
                <p:nvPr/>
              </p:nvSpPr>
              <p:spPr>
                <a:xfrm>
                  <a:off x="249380" y="4320155"/>
                  <a:ext cx="1440875" cy="665019"/>
                </a:xfrm>
                <a:prstGeom prst="flowChartProcess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dirty="0" smtClean="0"/>
                    <a:t>Серия </a:t>
                  </a:r>
                  <a:endParaRPr lang="ru-RU" dirty="0"/>
                </a:p>
              </p:txBody>
            </p: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flipV="1">
                  <a:off x="969817" y="5625854"/>
                  <a:ext cx="3657604" cy="1585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 стрелкой 19"/>
                <p:cNvCxnSpPr/>
                <p:nvPr/>
              </p:nvCxnSpPr>
              <p:spPr>
                <a:xfrm>
                  <a:off x="2826328" y="5633782"/>
                  <a:ext cx="13855" cy="51261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4627417" y="3807537"/>
                  <a:ext cx="4" cy="1834173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4" name="TextBox 23"/>
          <p:cNvSpPr txBox="1"/>
          <p:nvPr/>
        </p:nvSpPr>
        <p:spPr>
          <a:xfrm>
            <a:off x="2604656" y="1522238"/>
            <a:ext cx="267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– схема: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55528" y="1543839"/>
            <a:ext cx="2673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Алгоритмический язык: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92291" y="2982575"/>
            <a:ext cx="364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серия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838200" y="460347"/>
            <a:ext cx="10515600" cy="5492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Неп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олное ветвление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05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68680" y="613150"/>
                <a:ext cx="10515600" cy="424841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i="1" dirty="0" smtClean="0">
                    <a:uFill>
                      <a:solidFill>
                        <a:srgbClr val="00B050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3</a:t>
                </a:r>
                <a:r>
                  <a:rPr lang="ru-RU" dirty="0" smtClean="0">
                    <a:uFill>
                      <a:solidFill>
                        <a:srgbClr val="00B050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Даны две обыкновенные дроби. Составить алгоритм получения дроби, являющейся результатом их деления.</a:t>
                </a:r>
              </a:p>
              <a:p>
                <a:pPr marL="0" indent="0">
                  <a:buNone/>
                </a:pP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Решение:</a:t>
                </a:r>
              </a:p>
              <a:p>
                <a:pPr marL="0" indent="0">
                  <a:buNone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алгебраической форме решение задачи выглядит следующим образом: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ru-RU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Исходными данными являются четыре целые величины: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b, c, d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Результат – два числа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8680" y="613150"/>
                <a:ext cx="10515600" cy="4248410"/>
              </a:xfrm>
              <a:blipFill>
                <a:blip r:embed="rId2"/>
                <a:stretch>
                  <a:fillRect l="-1217" t="-25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20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1247602" y="568035"/>
            <a:ext cx="2520834" cy="5468509"/>
            <a:chOff x="4448002" y="138544"/>
            <a:chExt cx="2520834" cy="5468509"/>
          </a:xfrm>
        </p:grpSpPr>
        <p:sp>
          <p:nvSpPr>
            <p:cNvPr id="4" name="Блок-схема: знак завершения 3"/>
            <p:cNvSpPr/>
            <p:nvPr/>
          </p:nvSpPr>
          <p:spPr>
            <a:xfrm>
              <a:off x="4606636" y="138544"/>
              <a:ext cx="2202872" cy="748145"/>
            </a:xfrm>
            <a:prstGeom prst="flowChartTerminator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Начало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9" name="Группа 88"/>
            <p:cNvGrpSpPr/>
            <p:nvPr/>
          </p:nvGrpSpPr>
          <p:grpSpPr>
            <a:xfrm>
              <a:off x="4448002" y="886689"/>
              <a:ext cx="2520834" cy="865909"/>
              <a:chOff x="4448002" y="886689"/>
              <a:chExt cx="2520834" cy="865909"/>
            </a:xfrm>
          </p:grpSpPr>
          <p:sp>
            <p:nvSpPr>
              <p:cNvPr id="15" name="Блок-схема: данные 14"/>
              <p:cNvSpPr/>
              <p:nvPr/>
            </p:nvSpPr>
            <p:spPr>
              <a:xfrm>
                <a:off x="4448002" y="1073725"/>
                <a:ext cx="2520834" cy="678873"/>
              </a:xfrm>
              <a:prstGeom prst="flowChartInputOutpu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ввод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b, c, d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7" name="Прямая со стрелкой 16"/>
              <p:cNvCxnSpPr>
                <a:stCxn id="4" idx="2"/>
                <a:endCxn id="15" idx="1"/>
              </p:cNvCxnSpPr>
              <p:nvPr/>
            </p:nvCxnSpPr>
            <p:spPr>
              <a:xfrm>
                <a:off x="5708072" y="886689"/>
                <a:ext cx="1" cy="18703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Прямая со стрелкой 20"/>
            <p:cNvCxnSpPr>
              <a:stCxn id="15" idx="4"/>
            </p:cNvCxnSpPr>
            <p:nvPr/>
          </p:nvCxnSpPr>
          <p:spPr>
            <a:xfrm flipH="1">
              <a:off x="5708073" y="1752598"/>
              <a:ext cx="346" cy="22513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Блок-схема: процесс 6"/>
            <p:cNvSpPr/>
            <p:nvPr/>
          </p:nvSpPr>
          <p:spPr>
            <a:xfrm>
              <a:off x="4572000" y="1946019"/>
              <a:ext cx="2202872" cy="678872"/>
            </a:xfrm>
            <a:prstGeom prst="flowChartProcess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:=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a·b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Блок-схема: данные 9"/>
            <p:cNvSpPr/>
            <p:nvPr/>
          </p:nvSpPr>
          <p:spPr>
            <a:xfrm>
              <a:off x="4572000" y="3925873"/>
              <a:ext cx="2202872" cy="678873"/>
            </a:xfrm>
            <a:prstGeom prst="flowChartInputOutpu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Вывод 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m,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Блок-схема: знак завершения 12"/>
            <p:cNvSpPr/>
            <p:nvPr/>
          </p:nvSpPr>
          <p:spPr>
            <a:xfrm>
              <a:off x="4574769" y="4858908"/>
              <a:ext cx="2202872" cy="748145"/>
            </a:xfrm>
            <a:prstGeom prst="flowChartTerminator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Конец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0" name="Прямая со стрелкой 79"/>
            <p:cNvCxnSpPr>
              <a:stCxn id="10" idx="4"/>
            </p:cNvCxnSpPr>
            <p:nvPr/>
          </p:nvCxnSpPr>
          <p:spPr>
            <a:xfrm>
              <a:off x="5673436" y="4604746"/>
              <a:ext cx="0" cy="258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Блок-схема: процесс 35"/>
            <p:cNvSpPr/>
            <p:nvPr/>
          </p:nvSpPr>
          <p:spPr>
            <a:xfrm>
              <a:off x="4595551" y="2899657"/>
              <a:ext cx="2202872" cy="678872"/>
            </a:xfrm>
            <a:prstGeom prst="flowChartProcess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:=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b·c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1" name="Прямая со стрелкой 40"/>
            <p:cNvCxnSpPr/>
            <p:nvPr/>
          </p:nvCxnSpPr>
          <p:spPr>
            <a:xfrm flipH="1">
              <a:off x="5708072" y="2624891"/>
              <a:ext cx="10563" cy="2912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/>
            <p:nvPr/>
          </p:nvCxnSpPr>
          <p:spPr>
            <a:xfrm flipH="1">
              <a:off x="5708072" y="3582586"/>
              <a:ext cx="10563" cy="2912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7516091" y="526608"/>
            <a:ext cx="2673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Алгоритмический язык: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29055" y="1639654"/>
            <a:ext cx="396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деление дробей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b, c, d</a:t>
            </a: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b, c, 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m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:=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a·b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:=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b·c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Числитель =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Знаменатель =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17671" y="5483246"/>
            <a:ext cx="5637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вывода текста его следует записать в кавычках в команде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69178" y="942106"/>
            <a:ext cx="160712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алгоритма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62599" y="1971490"/>
            <a:ext cx="151014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переменных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Прямая со стрелкой 56"/>
          <p:cNvCxnSpPr>
            <a:stCxn id="25" idx="3"/>
          </p:cNvCxnSpPr>
          <p:nvPr/>
        </p:nvCxnSpPr>
        <p:spPr>
          <a:xfrm>
            <a:off x="6476305" y="1265272"/>
            <a:ext cx="852750" cy="46676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V="1">
            <a:off x="6367895" y="2093967"/>
            <a:ext cx="961160" cy="2006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18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8680" y="847899"/>
            <a:ext cx="10515600" cy="2809702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uFill>
                  <a:solidFill>
                    <a:srgbClr val="00B05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5.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Даны три вещественных числа А, В, С. Найти наибольшее среди них.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Сначала определяется большее среди двух значений А и В, затем большее между найденным значением и величиной С. Алгоритм имеет структуру двух последовательных ветвлений.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869373" y="1704103"/>
            <a:ext cx="5084624" cy="1819958"/>
            <a:chOff x="353290" y="1599024"/>
            <a:chExt cx="5084624" cy="1819958"/>
          </a:xfrm>
        </p:grpSpPr>
        <p:cxnSp>
          <p:nvCxnSpPr>
            <p:cNvPr id="22" name="Прямая со стрелкой 21"/>
            <p:cNvCxnSpPr>
              <a:endCxn id="29" idx="0"/>
            </p:cNvCxnSpPr>
            <p:nvPr/>
          </p:nvCxnSpPr>
          <p:spPr>
            <a:xfrm>
              <a:off x="4696695" y="2058620"/>
              <a:ext cx="20782" cy="3395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8" name="Группа 37"/>
            <p:cNvGrpSpPr/>
            <p:nvPr/>
          </p:nvGrpSpPr>
          <p:grpSpPr>
            <a:xfrm>
              <a:off x="353290" y="1599024"/>
              <a:ext cx="5084624" cy="1819958"/>
              <a:chOff x="523006" y="2076552"/>
              <a:chExt cx="5084624" cy="2499530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>
              <a:xfrm>
                <a:off x="4062846" y="2661469"/>
                <a:ext cx="824347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7" name="Группа 36"/>
              <p:cNvGrpSpPr/>
              <p:nvPr/>
            </p:nvGrpSpPr>
            <p:grpSpPr>
              <a:xfrm>
                <a:off x="523006" y="2076552"/>
                <a:ext cx="5084624" cy="2499530"/>
                <a:chOff x="523006" y="2076552"/>
                <a:chExt cx="5084624" cy="2499530"/>
              </a:xfrm>
            </p:grpSpPr>
            <p:cxnSp>
              <p:nvCxnSpPr>
                <p:cNvPr id="20" name="Прямая со стрелкой 19"/>
                <p:cNvCxnSpPr/>
                <p:nvPr/>
              </p:nvCxnSpPr>
              <p:spPr>
                <a:xfrm>
                  <a:off x="3044537" y="2076552"/>
                  <a:ext cx="0" cy="176207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1" name="Блок-схема: решение 20"/>
                <p:cNvSpPr/>
                <p:nvPr/>
              </p:nvSpPr>
              <p:spPr>
                <a:xfrm>
                  <a:off x="2053937" y="2252760"/>
                  <a:ext cx="1981200" cy="817418"/>
                </a:xfrm>
                <a:prstGeom prst="flowChartDecision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dirty="0" smtClean="0"/>
                    <a:t>А</a:t>
                  </a:r>
                  <a:r>
                    <a:rPr lang="en-US" dirty="0" smtClean="0"/>
                    <a:t>&gt;</a:t>
                  </a:r>
                  <a:r>
                    <a:rPr lang="ru-RU" dirty="0" smtClean="0"/>
                    <a:t>В</a:t>
                  </a:r>
                  <a:endParaRPr lang="ru-RU" dirty="0"/>
                </a:p>
              </p:txBody>
            </p:sp>
            <p:cxnSp>
              <p:nvCxnSpPr>
                <p:cNvPr id="23" name="Прямая со стрелкой 22"/>
                <p:cNvCxnSpPr/>
                <p:nvPr/>
              </p:nvCxnSpPr>
              <p:spPr>
                <a:xfrm>
                  <a:off x="1215736" y="2661469"/>
                  <a:ext cx="13855" cy="51261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>
                  <a:endCxn id="21" idx="1"/>
                </p:cNvCxnSpPr>
                <p:nvPr/>
              </p:nvCxnSpPr>
              <p:spPr>
                <a:xfrm>
                  <a:off x="1229590" y="2661469"/>
                  <a:ext cx="824347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6" name="TextBox 25"/>
                <p:cNvSpPr txBox="1"/>
                <p:nvPr/>
              </p:nvSpPr>
              <p:spPr>
                <a:xfrm>
                  <a:off x="1423554" y="2272449"/>
                  <a:ext cx="82434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Да</a:t>
                  </a:r>
                  <a:endParaRPr lang="ru-RU" dirty="0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4187535" y="2252760"/>
                  <a:ext cx="82434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/>
                    <a:t>Нет</a:t>
                  </a:r>
                  <a:endParaRPr lang="ru-RU" dirty="0"/>
                </a:p>
              </p:txBody>
            </p:sp>
            <p:sp>
              <p:nvSpPr>
                <p:cNvPr id="28" name="Блок-схема: процесс 27"/>
                <p:cNvSpPr/>
                <p:nvPr/>
              </p:nvSpPr>
              <p:spPr>
                <a:xfrm>
                  <a:off x="523006" y="3216761"/>
                  <a:ext cx="1440875" cy="665019"/>
                </a:xfrm>
                <a:prstGeom prst="flowChartProcess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D</a:t>
                  </a:r>
                  <a:r>
                    <a:rPr lang="ru-RU" dirty="0" smtClean="0"/>
                    <a:t>:=А</a:t>
                  </a:r>
                  <a:endParaRPr lang="ru-RU" dirty="0"/>
                </a:p>
              </p:txBody>
            </p:sp>
            <p:sp>
              <p:nvSpPr>
                <p:cNvPr id="29" name="Блок-схема: процесс 28"/>
                <p:cNvSpPr/>
                <p:nvPr/>
              </p:nvSpPr>
              <p:spPr>
                <a:xfrm>
                  <a:off x="4166755" y="3174087"/>
                  <a:ext cx="1440875" cy="665019"/>
                </a:xfrm>
                <a:prstGeom prst="flowChartProcess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/>
                  <a:r>
                    <a:rPr lang="en-US" dirty="0">
                      <a:solidFill>
                        <a:prstClr val="black"/>
                      </a:solidFill>
                    </a:rPr>
                    <a:t>D</a:t>
                  </a:r>
                  <a:r>
                    <a:rPr lang="ru-RU" dirty="0" smtClean="0">
                      <a:solidFill>
                        <a:prstClr val="black"/>
                      </a:solidFill>
                    </a:rPr>
                    <a:t>:=В</a:t>
                  </a:r>
                  <a:endParaRPr lang="ru-RU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 flipV="1">
                  <a:off x="1243444" y="4167374"/>
                  <a:ext cx="3657604" cy="1585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 стрелкой 30"/>
                <p:cNvCxnSpPr/>
                <p:nvPr/>
              </p:nvCxnSpPr>
              <p:spPr>
                <a:xfrm>
                  <a:off x="3044537" y="4201885"/>
                  <a:ext cx="0" cy="374197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>
                  <a:stCxn id="28" idx="2"/>
                </p:cNvCxnSpPr>
                <p:nvPr/>
              </p:nvCxnSpPr>
              <p:spPr>
                <a:xfrm>
                  <a:off x="1243444" y="3881780"/>
                  <a:ext cx="6927" cy="328269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4859484" y="3839106"/>
                  <a:ext cx="13855" cy="32826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9" name="Группа 38"/>
          <p:cNvGrpSpPr/>
          <p:nvPr/>
        </p:nvGrpSpPr>
        <p:grpSpPr>
          <a:xfrm>
            <a:off x="841665" y="3524060"/>
            <a:ext cx="4516584" cy="1733741"/>
            <a:chOff x="495298" y="2252760"/>
            <a:chExt cx="4516584" cy="2107142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>
              <a:off x="4062846" y="2661469"/>
              <a:ext cx="824347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1" name="Группа 40"/>
            <p:cNvGrpSpPr/>
            <p:nvPr/>
          </p:nvGrpSpPr>
          <p:grpSpPr>
            <a:xfrm>
              <a:off x="495298" y="2252760"/>
              <a:ext cx="4516584" cy="2107142"/>
              <a:chOff x="495298" y="2252760"/>
              <a:chExt cx="4516584" cy="2107142"/>
            </a:xfrm>
          </p:grpSpPr>
          <p:sp>
            <p:nvSpPr>
              <p:cNvPr id="43" name="Блок-схема: решение 42"/>
              <p:cNvSpPr/>
              <p:nvPr/>
            </p:nvSpPr>
            <p:spPr>
              <a:xfrm>
                <a:off x="2053937" y="2252760"/>
                <a:ext cx="1981200" cy="817418"/>
              </a:xfrm>
              <a:prstGeom prst="flowChartDecision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С</a:t>
                </a:r>
                <a:r>
                  <a:rPr lang="en-US" dirty="0" smtClean="0"/>
                  <a:t>&gt;</a:t>
                </a:r>
                <a:r>
                  <a:rPr lang="en-US" dirty="0"/>
                  <a:t>D</a:t>
                </a:r>
                <a:endParaRPr lang="ru-RU" dirty="0"/>
              </a:p>
            </p:txBody>
          </p:sp>
          <p:cxnSp>
            <p:nvCxnSpPr>
              <p:cNvPr id="44" name="Прямая со стрелкой 43"/>
              <p:cNvCxnSpPr/>
              <p:nvPr/>
            </p:nvCxnSpPr>
            <p:spPr>
              <a:xfrm>
                <a:off x="1215736" y="2661469"/>
                <a:ext cx="13855" cy="51261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>
                <a:endCxn id="43" idx="1"/>
              </p:cNvCxnSpPr>
              <p:nvPr/>
            </p:nvCxnSpPr>
            <p:spPr>
              <a:xfrm>
                <a:off x="1229590" y="2661469"/>
                <a:ext cx="824347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1423554" y="2272449"/>
                <a:ext cx="8243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187535" y="2252760"/>
                <a:ext cx="8243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48" name="Блок-схема: процесс 47"/>
              <p:cNvSpPr/>
              <p:nvPr/>
            </p:nvSpPr>
            <p:spPr>
              <a:xfrm>
                <a:off x="495298" y="3174087"/>
                <a:ext cx="1440875" cy="665019"/>
              </a:xfrm>
              <a:prstGeom prst="flowChartProcess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</a:t>
                </a:r>
                <a:r>
                  <a:rPr lang="ru-RU" dirty="0" smtClean="0"/>
                  <a:t>:=С</a:t>
                </a:r>
                <a:endParaRPr lang="ru-RU" dirty="0"/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 flipV="1">
                <a:off x="1243444" y="4167374"/>
                <a:ext cx="3657604" cy="158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 стрелкой 50"/>
              <p:cNvCxnSpPr/>
              <p:nvPr/>
            </p:nvCxnSpPr>
            <p:spPr>
              <a:xfrm>
                <a:off x="3044537" y="4201886"/>
                <a:ext cx="0" cy="158016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>
                <a:stCxn id="48" idx="2"/>
              </p:cNvCxnSpPr>
              <p:nvPr/>
            </p:nvCxnSpPr>
            <p:spPr>
              <a:xfrm>
                <a:off x="1215736" y="3839106"/>
                <a:ext cx="6927" cy="32826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flipH="1">
                <a:off x="4873339" y="2661469"/>
                <a:ext cx="13854" cy="150590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Блок-схема: данные 54"/>
          <p:cNvSpPr/>
          <p:nvPr/>
        </p:nvSpPr>
        <p:spPr>
          <a:xfrm>
            <a:off x="2182449" y="1257361"/>
            <a:ext cx="2520834" cy="444873"/>
          </a:xfrm>
          <a:prstGeom prst="flowChartInputOutpu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ввод А, В, С</a:t>
            </a:r>
            <a:endParaRPr lang="ru-RU" dirty="0"/>
          </a:p>
        </p:txBody>
      </p:sp>
      <p:sp>
        <p:nvSpPr>
          <p:cNvPr id="58" name="Блок-схема: знак завершения 57"/>
          <p:cNvSpPr/>
          <p:nvPr/>
        </p:nvSpPr>
        <p:spPr>
          <a:xfrm>
            <a:off x="2349045" y="593358"/>
            <a:ext cx="2202872" cy="524340"/>
          </a:xfrm>
          <a:prstGeom prst="flowChartTermina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Начало</a:t>
            </a:r>
            <a:endParaRPr lang="ru-RU" dirty="0"/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3450481" y="1112098"/>
            <a:ext cx="0" cy="1707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Блок-схема: данные 60"/>
          <p:cNvSpPr/>
          <p:nvPr/>
        </p:nvSpPr>
        <p:spPr>
          <a:xfrm>
            <a:off x="2031083" y="5253657"/>
            <a:ext cx="2520834" cy="444873"/>
          </a:xfrm>
          <a:prstGeom prst="flowChartInputOutpu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вывод </a:t>
            </a:r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62" name="Блок-схема: знак завершения 61"/>
          <p:cNvSpPr/>
          <p:nvPr/>
        </p:nvSpPr>
        <p:spPr>
          <a:xfrm>
            <a:off x="2282540" y="5864082"/>
            <a:ext cx="2202872" cy="451346"/>
          </a:xfrm>
          <a:prstGeom prst="flowChartTerminator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Конец</a:t>
            </a:r>
            <a:endParaRPr lang="ru-RU" dirty="0"/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3390904" y="5698530"/>
            <a:ext cx="0" cy="1993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190517" y="1174215"/>
            <a:ext cx="37961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наибоьшее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число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А, В, С.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А, В, С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:=А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иначе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:=В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&gt;D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:=С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ывод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8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3113"/>
            <a:ext cx="10515600" cy="533183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конечное значение Х в результате выполнения следующего алгоритма:</a:t>
            </a:r>
          </a:p>
          <a:p>
            <a:pPr marL="457200" lvl="1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Х:=2</a:t>
            </a:r>
          </a:p>
          <a:p>
            <a:pPr marL="457200" lvl="1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Х:=Х·Х</a:t>
            </a:r>
          </a:p>
          <a:p>
            <a:pPr marL="457200" lvl="1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Х:=Х·Х·Х</a:t>
            </a:r>
          </a:p>
          <a:p>
            <a:pPr marL="457200" lvl="1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Х:=Х:4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Даны две обыкновенные дроби. Составить алгоритм получения дроби, являющейся результатом их умножения.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алгоритм нахождения максимального среди двух чисел.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алгоритм для решения задачи: длина стороны треугольника равна А, периметр равен Р, длина двух других сторон равны между собой. Найти эти длины.</a:t>
            </a:r>
          </a:p>
          <a:p>
            <a:pPr marL="514350" indent="-514350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38200" y="460347"/>
            <a:ext cx="10515600" cy="5492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Практическая работа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480" y="429491"/>
            <a:ext cx="10622280" cy="5747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последовательность команд (предписаний, инструкций) некоторому исполнителю, выполнение которых приводит к получению конечного результата (достижению цели).</a:t>
            </a:r>
          </a:p>
          <a:p>
            <a:pPr marL="0" indent="0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алгоритма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тот объект или субъект, для управления которым составлен алгоритм.</a:t>
            </a:r>
          </a:p>
          <a:p>
            <a:pPr marL="0" indent="0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команд исполнителя (СКИ)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вся совокупность команд, которые исполнитель умеет выполнять.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2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60347"/>
            <a:ext cx="10515600" cy="549274"/>
          </a:xfrm>
          <a:solidFill>
            <a:schemeClr val="accent2">
              <a:lumMod val="40000"/>
              <a:lumOff val="6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алгоритмов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9928"/>
            <a:ext cx="10515600" cy="54309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Конечность: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выполнение алгоритма должно приводить к результату за конечное число шагов.</a:t>
            </a:r>
          </a:p>
          <a:p>
            <a:pPr marL="514350" indent="-514350">
              <a:buFont typeface="+mj-lt"/>
              <a:buAutoNum type="arabicPeriod"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Точность: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каждая команда алгоритма управления определяет однозначное действие исполнителя.</a:t>
            </a:r>
          </a:p>
          <a:p>
            <a:pPr marL="514350" indent="-514350">
              <a:buFont typeface="+mj-lt"/>
              <a:buAutoNum type="arabicPeriod"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онятность: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составлен только из команд, входящих в СКИ.</a:t>
            </a:r>
          </a:p>
        </p:txBody>
      </p:sp>
    </p:spTree>
    <p:extLst>
      <p:ext uri="{BB962C8B-B14F-4D97-AF65-F5344CB8AC3E}">
        <p14:creationId xmlns:p14="http://schemas.microsoft.com/office/powerpoint/2010/main" val="27946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680" y="500503"/>
            <a:ext cx="10515600" cy="625475"/>
          </a:xfrm>
          <a:solidFill>
            <a:schemeClr val="accent2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схема алгоритма</a:t>
            </a:r>
            <a:r>
              <a:rPr lang="ru-RU" sz="3600" b="1" i="1" dirty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(блок – схема)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1205343" y="1814944"/>
            <a:ext cx="2424545" cy="831273"/>
          </a:xfrm>
          <a:prstGeom prst="flowChartTerminator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205343" y="2978725"/>
            <a:ext cx="2424545" cy="900546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решение 6"/>
          <p:cNvSpPr/>
          <p:nvPr/>
        </p:nvSpPr>
        <p:spPr>
          <a:xfrm>
            <a:off x="1205343" y="4087526"/>
            <a:ext cx="2424545" cy="1149927"/>
          </a:xfrm>
          <a:prstGeom prst="flowChartDecision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данные 7"/>
          <p:cNvSpPr/>
          <p:nvPr/>
        </p:nvSpPr>
        <p:spPr>
          <a:xfrm>
            <a:off x="1205343" y="5445708"/>
            <a:ext cx="2424545" cy="858982"/>
          </a:xfrm>
          <a:prstGeom prst="flowChartInputOutpu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197924" y="1938192"/>
            <a:ext cx="5514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начало или конец процесса;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7924" y="3136610"/>
            <a:ext cx="66501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какое-либо действие или процесс;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96142" y="4326656"/>
            <a:ext cx="7772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условий для принятия решения;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7924" y="5582811"/>
            <a:ext cx="5514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ввод (вывод) данных.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66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60347"/>
            <a:ext cx="10515600" cy="549274"/>
          </a:xfrm>
          <a:solidFill>
            <a:schemeClr val="accent2">
              <a:lumMod val="40000"/>
              <a:lumOff val="6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Линейный алгоритм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7440930" y="1171773"/>
            <a:ext cx="1927860" cy="5078715"/>
            <a:chOff x="5128260" y="1149928"/>
            <a:chExt cx="1927860" cy="5078715"/>
          </a:xfrm>
        </p:grpSpPr>
        <p:sp>
          <p:nvSpPr>
            <p:cNvPr id="8" name="Овал 7"/>
            <p:cNvSpPr/>
            <p:nvPr/>
          </p:nvSpPr>
          <p:spPr>
            <a:xfrm>
              <a:off x="5189220" y="1149928"/>
              <a:ext cx="1813560" cy="82296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Начало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135880" y="3314512"/>
              <a:ext cx="1790700" cy="73152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Блок-схема: данные 11"/>
            <p:cNvSpPr/>
            <p:nvPr/>
          </p:nvSpPr>
          <p:spPr>
            <a:xfrm>
              <a:off x="5135880" y="2232977"/>
              <a:ext cx="1920240" cy="716280"/>
            </a:xfrm>
            <a:prstGeom prst="flowChartInputOutp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Ввод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a, b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5189220" y="5314243"/>
              <a:ext cx="1844040" cy="9144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Конец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Блок-схема: данные 13"/>
            <p:cNvSpPr/>
            <p:nvPr/>
          </p:nvSpPr>
          <p:spPr>
            <a:xfrm>
              <a:off x="5128260" y="4308170"/>
              <a:ext cx="1920240" cy="716280"/>
            </a:xfrm>
            <a:prstGeom prst="flowChartInputOutp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ы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 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/>
            <p:cNvCxnSpPr>
              <a:stCxn id="8" idx="4"/>
            </p:cNvCxnSpPr>
            <p:nvPr/>
          </p:nvCxnSpPr>
          <p:spPr>
            <a:xfrm>
              <a:off x="6096000" y="1972888"/>
              <a:ext cx="15240" cy="2677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6080760" y="2992003"/>
              <a:ext cx="15240" cy="2677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6096000" y="4085739"/>
              <a:ext cx="15240" cy="2677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6096000" y="5055163"/>
              <a:ext cx="15240" cy="2677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135380" y="1334055"/>
            <a:ext cx="3802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нахождения сумму двух чисел.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78205" y="4572024"/>
            <a:ext cx="56407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Линейный алгоритм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алгоритм в котором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команды выполняются последовательно.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8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60347"/>
            <a:ext cx="10515600" cy="549274"/>
          </a:xfrm>
          <a:solidFill>
            <a:schemeClr val="accent2">
              <a:lumMod val="40000"/>
              <a:lumOff val="6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Алгоритмический язык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04900" y="1149928"/>
            <a:ext cx="103555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упростить запись алгоритмов, был придуман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алгоритмический язык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этот язык одновременно похож и на языки программирования, и на естественные языки.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8220" y="2675230"/>
            <a:ext cx="103555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должен работать с некоторыми объектами, если речь идёт об информационных объектах, то это, как правило,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00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0120" y="1122218"/>
            <a:ext cx="10871662" cy="505474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отдельный информационный объект, который имеет имя, значение и тип.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Постоянная величина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(константа) не изменяет своего значения в ходе выполнения алгоритма. Обозначается собственным значением (число).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Переменная величина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изменять значение в ходе выполнения алгоритма. Обозначается символическим именем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 A, B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т.д.).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величины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множество значений, которые может принимать величина, и множество действий, которые можно выполнять с этой величиной. Основные типы величин: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вещественный, символьный, логический.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460347"/>
            <a:ext cx="10515600" cy="549274"/>
          </a:xfrm>
          <a:solidFill>
            <a:schemeClr val="accent2">
              <a:lumMod val="40000"/>
              <a:lumOff val="6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Алгоритмический язык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37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8680" y="1298171"/>
            <a:ext cx="10515600" cy="5148349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запись, определяющая последовательность действий над величинами.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2·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X-Y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K+L-sin(X)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присваивания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команда исполнителя, в результате которой переменная получает новое значение.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команды: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имя переменной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:=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выражение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команды присваивания происходит в таком порядке: сначала вычисляется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затем полученное значение присваивается переменной.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 путать присваивание с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равенством!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460347"/>
            <a:ext cx="10515600" cy="549274"/>
          </a:xfrm>
          <a:solidFill>
            <a:schemeClr val="accent2">
              <a:lumMod val="40000"/>
              <a:lumOff val="6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  </a:t>
            </a:r>
            <a:r>
              <a:rPr lang="ru-RU" sz="3600" b="1" i="1" dirty="0" smtClean="0">
                <a:uFill>
                  <a:solidFill>
                    <a:srgbClr val="7030A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Алгоритмический язык</a:t>
            </a:r>
            <a:endParaRPr lang="ru-RU" sz="3600" b="1" i="1" dirty="0">
              <a:uFill>
                <a:solidFill>
                  <a:srgbClr val="7030A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33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320040"/>
            <a:ext cx="11216640" cy="6248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8654"/>
            <a:ext cx="10515600" cy="64285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uFill>
                  <a:solidFill>
                    <a:srgbClr val="00B05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1.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конечное значения переменной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результате выполнения следующего алгоритма: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Х:=3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Х:=Х·Х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Х:=Х-5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Х:=Х:2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Переменной Х присвоено значение 3.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Вычислим выражение Х·Х при Х=3: 3·3=9, теперь переменной Х присвоено значение 9.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Вычислим выражение Х-5 при Х=9: 9-5=4, теперь переменной Х присвоено значение 4.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Вычислим выражение Х:2 при Х=4: 4:2=2, теперь переменной Х присвоено значение 2.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Конечное значение переменной Х будет равно 2.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50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1080</Words>
  <Application>Microsoft Office PowerPoint</Application>
  <PresentationFormat>Произвольный</PresentationFormat>
  <Paragraphs>158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Основы алгоритмизации</vt:lpstr>
      <vt:lpstr>Презентация PowerPoint</vt:lpstr>
      <vt:lpstr>  Свойства алгоритмов</vt:lpstr>
      <vt:lpstr>  Структурная схема алгоритма (блок – схема)</vt:lpstr>
      <vt:lpstr>  Линейный алгоритм</vt:lpstr>
      <vt:lpstr>  Алгоритмический язык</vt:lpstr>
      <vt:lpstr>  Алгоритмический язык</vt:lpstr>
      <vt:lpstr>  Алгоритмический язык</vt:lpstr>
      <vt:lpstr>Презентация PowerPoint</vt:lpstr>
      <vt:lpstr>Презентация PowerPoint</vt:lpstr>
      <vt:lpstr>  Алгоритмический язык</vt:lpstr>
      <vt:lpstr>Ветвление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алгоритмизации</dc:title>
  <dc:creator>Элемент</dc:creator>
  <cp:lastModifiedBy>Наталья Владимировна Николаева</cp:lastModifiedBy>
  <cp:revision>53</cp:revision>
  <dcterms:created xsi:type="dcterms:W3CDTF">2020-11-15T08:50:51Z</dcterms:created>
  <dcterms:modified xsi:type="dcterms:W3CDTF">2022-01-14T00:23:10Z</dcterms:modified>
</cp:coreProperties>
</file>