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65" r:id="rId6"/>
    <p:sldId id="266" r:id="rId7"/>
    <p:sldId id="284" r:id="rId8"/>
    <p:sldId id="267" r:id="rId9"/>
    <p:sldId id="276" r:id="rId10"/>
    <p:sldId id="282" r:id="rId11"/>
    <p:sldId id="279" r:id="rId12"/>
    <p:sldId id="273" r:id="rId13"/>
    <p:sldId id="269" r:id="rId14"/>
    <p:sldId id="274" r:id="rId15"/>
    <p:sldId id="28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00" autoAdjust="0"/>
  </p:normalViewPr>
  <p:slideViewPr>
    <p:cSldViewPr>
      <p:cViewPr varScale="1">
        <p:scale>
          <a:sx n="111" d="100"/>
          <a:sy n="111" d="100"/>
        </p:scale>
        <p:origin x="13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B41C4847-CC48-4E25-999C-6BFC73FB0C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5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C486AE59-4A32-414D-8238-B3844A9A48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57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AE4DF158-A53A-4F28-9887-7326D3DFC1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1E178-1ED7-40A2-8EAF-0014869DB79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360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89CD4-92AC-4AB0-A67D-0C60DA50DE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0429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B7DC0-E8BB-48F5-980F-B8B63E0DD9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1475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D47F2-571E-42A1-AC3B-24B6783B47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7358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E57C8-20AD-40F4-B31B-AA84435164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868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54509-824D-4D8D-851B-93EE6DC385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200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42FF5-F4E7-458B-9B47-14858C6FB11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265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9735F-D641-4310-90C2-C0627A510D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6528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B8F0D-E08D-4970-AAFC-30135CF5CA3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445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D1EA0-7F86-4952-B9FB-AFFF223F43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4112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Текст второго уровня</a:t>
            </a:r>
          </a:p>
          <a:p>
            <a:pPr lvl="2"/>
            <a:r>
              <a:rPr lang="ru-RU" smtClean="0"/>
              <a:t>Текст третьего уровня</a:t>
            </a:r>
          </a:p>
          <a:p>
            <a:pPr lvl="3"/>
            <a:r>
              <a:rPr lang="ru-RU" smtClean="0"/>
              <a:t> Текст четвертого уровня</a:t>
            </a:r>
          </a:p>
          <a:p>
            <a:pPr lvl="4"/>
            <a:r>
              <a:rPr lang="ru-RU" smtClean="0"/>
              <a:t>Текст пятого уровня</a:t>
            </a:r>
          </a:p>
          <a:p>
            <a:pPr lvl="1"/>
            <a:endParaRPr lang="ru-RU" smtClean="0"/>
          </a:p>
          <a:p>
            <a:pPr lvl="2"/>
            <a:endParaRPr lang="ru-RU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F060FFA2-6842-49F9-978D-3B6634D156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7700" y="1447800"/>
            <a:ext cx="7848600" cy="2413248"/>
          </a:xfrm>
        </p:spPr>
        <p:txBody>
          <a:bodyPr/>
          <a:lstStyle/>
          <a:p>
            <a:r>
              <a:rPr lang="ru-RU" dirty="0"/>
              <a:t>Пересказ литературных </a:t>
            </a:r>
            <a:r>
              <a:rPr lang="ru-RU" dirty="0" smtClean="0"/>
              <a:t>произведений детьми дошкольного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5085184"/>
            <a:ext cx="4176464" cy="504056"/>
          </a:xfrm>
        </p:spPr>
        <p:txBody>
          <a:bodyPr/>
          <a:lstStyle/>
          <a:p>
            <a:r>
              <a:rPr lang="ru-RU" sz="1800" dirty="0" smtClean="0">
                <a:latin typeface="+mj-lt"/>
              </a:rPr>
              <a:t>Подготовила:</a:t>
            </a:r>
            <a:r>
              <a:rPr lang="en-US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Московских Н.О.</a:t>
            </a:r>
            <a:endParaRPr lang="ru-RU" sz="18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915816" y="332656"/>
            <a:ext cx="4896544" cy="792088"/>
          </a:xfrm>
        </p:spPr>
        <p:txBody>
          <a:bodyPr/>
          <a:lstStyle/>
          <a:p>
            <a:r>
              <a:rPr lang="ru-RU" sz="2400" dirty="0">
                <a:solidFill>
                  <a:schemeClr val="accent6"/>
                </a:solidFill>
              </a:rPr>
              <a:t>Младший дошкольный </a:t>
            </a:r>
            <a:r>
              <a:rPr lang="ru-RU" sz="2400" dirty="0" smtClean="0">
                <a:solidFill>
                  <a:schemeClr val="accent6"/>
                </a:solidFill>
              </a:rPr>
              <a:t> возраст</a:t>
            </a:r>
            <a:r>
              <a:rPr lang="ru-RU" sz="2400" dirty="0">
                <a:solidFill>
                  <a:srgbClr val="7030A0"/>
                </a:solidFill>
              </a:rPr>
              <a:t/>
            </a:r>
            <a:br>
              <a:rPr lang="ru-RU" sz="2400" dirty="0">
                <a:solidFill>
                  <a:srgbClr val="7030A0"/>
                </a:solidFill>
              </a:rPr>
            </a:b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043608" y="980728"/>
            <a:ext cx="7992888" cy="1584176"/>
          </a:xfrm>
        </p:spPr>
        <p:txBody>
          <a:bodyPr/>
          <a:lstStyle/>
          <a:p>
            <a:r>
              <a:rPr lang="ru-RU" sz="1600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Проводится большая подготовительная работа, целью которой является выработка умений слушать, отвечать на вопросы, включать в рассказ взрослого отдельные слова, фразы. Обучение пересказу начинается с знакомых сказок. </a:t>
            </a:r>
            <a:r>
              <a:rPr lang="ru-RU" sz="1600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(«Курочка Ряба», </a:t>
            </a:r>
            <a:r>
              <a:rPr lang="ru-RU" sz="1600" dirty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«Колобок», «Репка»).</a:t>
            </a:r>
          </a:p>
          <a:p>
            <a:endParaRPr lang="ru-RU" sz="11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755576" y="2636911"/>
            <a:ext cx="5040560" cy="3489251"/>
          </a:xfrm>
        </p:spPr>
        <p:txBody>
          <a:bodyPr/>
          <a:lstStyle/>
          <a:p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Педагог учит детей воспринимать сказку или рассказ, следить за развитием действия, отвечать на вопросы по тексту и таким образом постепенно подводит к его воспроизведению. 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Запоминанию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литературных произведений помогает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драматизация с помощью игрушек, настольного теневого, кукольного театров, подвижных картинок (на магнитной основе, на фланелеграфе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).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Хорошие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результаты в обучении малышей пересказу дает индивидуальная работа, которая проводится в утренние или в вечерние часы.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196" name="Picture 4" descr="http://otvet.imgsmail.ru/download/f8480b158b6a07de5c6e122a79517a2b_i-185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81128"/>
            <a:ext cx="2921265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://talskol.ru/wp-content/uploads/2015/09/172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8880"/>
            <a:ext cx="2859230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910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692696"/>
            <a:ext cx="3672408" cy="720080"/>
          </a:xfrm>
        </p:spPr>
        <p:txBody>
          <a:bodyPr/>
          <a:lstStyle/>
          <a:p>
            <a:r>
              <a:rPr lang="ru-RU" sz="3200" dirty="0">
                <a:solidFill>
                  <a:schemeClr val="accent2"/>
                </a:solidFill>
              </a:rPr>
              <a:t>Средняя группа</a:t>
            </a:r>
            <a:br>
              <a:rPr lang="ru-RU" sz="3200" dirty="0">
                <a:solidFill>
                  <a:schemeClr val="accent2"/>
                </a:solidFill>
              </a:rPr>
            </a:br>
            <a:endParaRPr lang="ru-RU" sz="32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755576" y="1268760"/>
            <a:ext cx="4680520" cy="5132040"/>
          </a:xfrm>
        </p:spPr>
        <p:txBody>
          <a:bodyPr/>
          <a:lstStyle/>
          <a:p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>
                <a:solidFill>
                  <a:schemeClr val="tx2"/>
                </a:solidFill>
              </a:rPr>
              <a:t>У</a:t>
            </a:r>
            <a:r>
              <a:rPr lang="ru-RU" sz="1400" dirty="0" smtClean="0">
                <a:solidFill>
                  <a:schemeClr val="tx2"/>
                </a:solidFill>
              </a:rPr>
              <a:t>чат пересказывать короткие сказки и рассказы, впервые прочитанные на занятии, выразительно передавать диалог персонажей, слушать и замечать несоответствие тексту в пересказах других детей. 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В </a:t>
            </a:r>
            <a:r>
              <a:rPr lang="ru-RU" sz="1400" dirty="0">
                <a:solidFill>
                  <a:schemeClr val="tx2"/>
                </a:solidFill>
              </a:rPr>
              <a:t>начале года для пересказа берут произведения, хорошо знакомые детям. Постепенно вводят новые тексты, пересказ которых значительно </a:t>
            </a:r>
            <a:r>
              <a:rPr lang="ru-RU" sz="1400" dirty="0" smtClean="0">
                <a:solidFill>
                  <a:schemeClr val="tx2"/>
                </a:solidFill>
              </a:rPr>
              <a:t>труднее.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В </a:t>
            </a:r>
            <a:r>
              <a:rPr lang="ru-RU" sz="1400" dirty="0">
                <a:solidFill>
                  <a:schemeClr val="tx2"/>
                </a:solidFill>
              </a:rPr>
              <a:t>беседе по содержанию с помощью вопросов, пояснений, показа иллюстраций выделяются основные части повествования, ставятся вопросы, направленные на осмысление событий и поступков героев. В беседу включают упражнения, развивающие навыки выразительного пересказа (использование различных интонаций в диалогах, передача переживаний действующих лиц).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Каждый </a:t>
            </a:r>
            <a:r>
              <a:rPr lang="ru-RU" sz="1400" dirty="0">
                <a:solidFill>
                  <a:schemeClr val="tx2"/>
                </a:solidFill>
              </a:rPr>
              <a:t>пересказ детей оценивается. 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8" name="Текст 7"/>
          <p:cNvSpPr>
            <a:spLocks noGrp="1"/>
          </p:cNvSpPr>
          <p:nvPr>
            <p:ph sz="half" idx="2"/>
          </p:nvPr>
        </p:nvSpPr>
        <p:spPr>
          <a:xfrm>
            <a:off x="5868144" y="4797152"/>
            <a:ext cx="3168352" cy="1944216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Русские народные </a:t>
            </a:r>
            <a:r>
              <a:rPr lang="ru-RU" sz="1400" dirty="0" smtClean="0">
                <a:solidFill>
                  <a:srgbClr val="7030A0"/>
                </a:solidFill>
              </a:rPr>
              <a:t>сказки, </a:t>
            </a:r>
            <a:r>
              <a:rPr lang="ru-RU" sz="1400" dirty="0" smtClean="0">
                <a:solidFill>
                  <a:srgbClr val="7030A0"/>
                </a:solidFill>
              </a:rPr>
              <a:t>«Волк и семеро козлят», </a:t>
            </a:r>
            <a:r>
              <a:rPr lang="ru-RU" sz="1400" dirty="0" smtClean="0">
                <a:solidFill>
                  <a:srgbClr val="7030A0"/>
                </a:solidFill>
              </a:rPr>
              <a:t>рассказы </a:t>
            </a:r>
            <a:r>
              <a:rPr lang="ru-RU" sz="1400" dirty="0" smtClean="0">
                <a:solidFill>
                  <a:srgbClr val="7030A0"/>
                </a:solidFill>
              </a:rPr>
              <a:t>К. Д. Ушинского «Гуси», «Уточки», Л. Н. Толстого «Сел дед пить чай», «Пришла весна, потекла вода», сказку В. </a:t>
            </a:r>
            <a:r>
              <a:rPr lang="ru-RU" sz="1400" dirty="0" err="1" smtClean="0">
                <a:solidFill>
                  <a:srgbClr val="7030A0"/>
                </a:solidFill>
              </a:rPr>
              <a:t>Сутеева</a:t>
            </a:r>
            <a:r>
              <a:rPr lang="ru-RU" sz="1400" dirty="0" smtClean="0">
                <a:solidFill>
                  <a:srgbClr val="7030A0"/>
                </a:solidFill>
              </a:rPr>
              <a:t> «Цыпленок и утенок» и др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</a:p>
          <a:p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7" name="Picture 6" descr="http://www.intim-news.ru/images/stories/uzn_14412997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285" y="2696912"/>
            <a:ext cx="2872800" cy="20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el-mikheeva.ru/wp-content/uploads/2013/04/kukolnyiy-teat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468" y="548680"/>
            <a:ext cx="2682434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528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75856" y="188640"/>
            <a:ext cx="5186536" cy="1195536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2"/>
                </a:solidFill>
              </a:rPr>
              <a:t>Старшая группа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>
          <a:xfrm>
            <a:off x="713155" y="1124744"/>
            <a:ext cx="4474840" cy="4608512"/>
          </a:xfrm>
        </p:spPr>
        <p:txBody>
          <a:bodyPr/>
          <a:lstStyle/>
          <a:p>
            <a:pPr marL="0" indent="0">
              <a:buNone/>
            </a:pPr>
            <a:r>
              <a:rPr lang="ru-RU" sz="1200" dirty="0" smtClean="0"/>
              <a:t> 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Беседа является обязательным приемом, подготавливающим детей к пересказу. Помимо вопросов, направленных на осмысление текста и припоминание последовательности развития событий, используются различные приемы привлечения внимания детей к языку произведения, к авторской характеристике героев, к описанию места и времени действия, к точным определениям, сравнениям, фразеологическим оборотам. Беседа должна проходить живо, непринужденно, допускаются хоровые ответы.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К </a:t>
            </a:r>
            <a:r>
              <a:rPr lang="ru-RU" sz="1400" dirty="0">
                <a:solidFill>
                  <a:schemeClr val="tx1"/>
                </a:solidFill>
              </a:rPr>
              <a:t>оценке пересказов привлекаются дети.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Применяется план пересказа или пространственная модель.</a:t>
            </a:r>
          </a:p>
          <a:p>
            <a:endParaRPr lang="ru-RU" sz="14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187995" y="3933056"/>
            <a:ext cx="3778453" cy="2736304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В старшей группе дети пересказывают русские народные сказки «Теремок», «Лиса и рак»; рассказы К. Д. Ушинского «Умей обождать», «</a:t>
            </a:r>
            <a:r>
              <a:rPr lang="ru-RU" sz="1400" dirty="0" err="1" smtClean="0">
                <a:solidFill>
                  <a:srgbClr val="7030A0"/>
                </a:solidFill>
              </a:rPr>
              <a:t>Бишка</a:t>
            </a:r>
            <a:r>
              <a:rPr lang="ru-RU" sz="1400" dirty="0" smtClean="0">
                <a:solidFill>
                  <a:srgbClr val="7030A0"/>
                </a:solidFill>
              </a:rPr>
              <a:t>», Л. Н. Толстого «Пожарные собаки», Е. </a:t>
            </a:r>
            <a:r>
              <a:rPr lang="ru-RU" sz="1400" dirty="0" err="1" smtClean="0">
                <a:solidFill>
                  <a:srgbClr val="7030A0"/>
                </a:solidFill>
              </a:rPr>
              <a:t>Чарушина</a:t>
            </a:r>
            <a:r>
              <a:rPr lang="ru-RU" sz="1400" dirty="0" smtClean="0">
                <a:solidFill>
                  <a:srgbClr val="7030A0"/>
                </a:solidFill>
              </a:rPr>
              <a:t> «Почему Тюпа не ловит «Котенок», В. Осеевой «Синие листья», Н. </a:t>
            </a:r>
            <a:r>
              <a:rPr lang="ru-RU" sz="1400" dirty="0" err="1" smtClean="0">
                <a:solidFill>
                  <a:srgbClr val="7030A0"/>
                </a:solidFill>
              </a:rPr>
              <a:t>Калининой</a:t>
            </a:r>
            <a:r>
              <a:rPr lang="ru-RU" sz="1400" dirty="0" smtClean="0">
                <a:solidFill>
                  <a:srgbClr val="7030A0"/>
                </a:solidFill>
              </a:rPr>
              <a:t> «Про снежный колобок», птиц», Е. Пермяка «Как Маша стала большой» и др.</a:t>
            </a:r>
          </a:p>
          <a:p>
            <a:endParaRPr lang="ru-RU" sz="1200" dirty="0"/>
          </a:p>
        </p:txBody>
      </p:sp>
      <p:pic>
        <p:nvPicPr>
          <p:cNvPr id="2050" name="Picture 2" descr="http://womenword.ru/images/7/b/zdorovye-deti-v-zdorovoj-sem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1" y="1478417"/>
            <a:ext cx="35100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027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5184576" cy="861524"/>
          </a:xfrm>
        </p:spPr>
        <p:txBody>
          <a:bodyPr/>
          <a:lstStyle/>
          <a:p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400" dirty="0">
                <a:solidFill>
                  <a:schemeClr val="accent6"/>
                </a:solidFill>
              </a:rPr>
              <a:t>Подготовительная к школе группа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980728"/>
            <a:ext cx="5040560" cy="5877272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          Повышаются </a:t>
            </a:r>
            <a:r>
              <a:rPr lang="ru-RU" sz="1400" dirty="0">
                <a:solidFill>
                  <a:srgbClr val="7030A0"/>
                </a:solidFill>
              </a:rPr>
              <a:t>требования к пересказам.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При </a:t>
            </a:r>
            <a:r>
              <a:rPr lang="ru-RU" sz="1400" dirty="0">
                <a:solidFill>
                  <a:schemeClr val="tx1"/>
                </a:solidFill>
              </a:rPr>
              <a:t>анализе дети более точно соотносят пересказы с текстом, обнаруживают пропуски, учатся подходить к оценке пересказов с учетом определенных критериев: самостоятельности, последовательности, полноты, плавности, выразительности.</a:t>
            </a:r>
          </a:p>
          <a:p>
            <a:r>
              <a:rPr lang="ru-RU" sz="1400" dirty="0">
                <a:solidFill>
                  <a:schemeClr val="tx1"/>
                </a:solidFill>
              </a:rPr>
              <a:t>Особого внимания воспитателя в этой группе требует обучение пересказу поэтических описаний природы. Подготовка детей к пересказу тесно связана с наблюдениями, с активизацией их представлений о природе, знакомых литературных образов.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Применяется </a:t>
            </a:r>
            <a:r>
              <a:rPr lang="ru-RU" sz="1400" dirty="0">
                <a:solidFill>
                  <a:schemeClr val="tx1"/>
                </a:solidFill>
              </a:rPr>
              <a:t>выборочный пересказ (интересные в языковом отношении </a:t>
            </a:r>
            <a:r>
              <a:rPr lang="ru-RU" sz="1400" dirty="0" smtClean="0">
                <a:solidFill>
                  <a:schemeClr val="tx1"/>
                </a:solidFill>
              </a:rPr>
              <a:t>фрагменты), </a:t>
            </a:r>
            <a:r>
              <a:rPr lang="ru-RU" sz="1400" dirty="0">
                <a:solidFill>
                  <a:schemeClr val="tx1"/>
                </a:solidFill>
              </a:rPr>
              <a:t>пересказ от лица разных героев, придумывание продолжения к прочитанным текстам, сочинение рассказов и сказок по аналогии с прочитанными.</a:t>
            </a:r>
          </a:p>
          <a:p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59832" y="5517232"/>
            <a:ext cx="6073393" cy="1152128"/>
          </a:xfrm>
        </p:spPr>
        <p:txBody>
          <a:bodyPr/>
          <a:lstStyle/>
          <a:p>
            <a:pPr marL="0" indent="0">
              <a:buNone/>
            </a:pPr>
            <a:r>
              <a:rPr lang="ru-RU" sz="1200" dirty="0" smtClean="0">
                <a:solidFill>
                  <a:srgbClr val="7030A0"/>
                </a:solidFill>
              </a:rPr>
              <a:t>Пересказывают русские народные сказки «Заяц-</a:t>
            </a:r>
            <a:r>
              <a:rPr lang="ru-RU" sz="1200" dirty="0" err="1" smtClean="0">
                <a:solidFill>
                  <a:srgbClr val="7030A0"/>
                </a:solidFill>
              </a:rPr>
              <a:t>хваста</a:t>
            </a:r>
            <a:r>
              <a:rPr lang="ru-RU" sz="1200" dirty="0" smtClean="0">
                <a:solidFill>
                  <a:srgbClr val="7030A0"/>
                </a:solidFill>
              </a:rPr>
              <a:t>», «Лиса и Козел», рассказы К. Д. Ушинского «Четыре желания», «Утренние лучи», Л. Н. Толстого «Косточка», В. Бианки «Купание медвежат», В. Осеевой «Просто старушка», «Плохо», Н. Сладкова «Зеленые бабочки», «</a:t>
            </a:r>
            <a:r>
              <a:rPr lang="ru-RU" sz="1200" dirty="0" err="1" smtClean="0">
                <a:solidFill>
                  <a:srgbClr val="7030A0"/>
                </a:solidFill>
              </a:rPr>
              <a:t>Сосулькина</a:t>
            </a:r>
            <a:r>
              <a:rPr lang="ru-RU" sz="1200" dirty="0" smtClean="0">
                <a:solidFill>
                  <a:srgbClr val="7030A0"/>
                </a:solidFill>
              </a:rPr>
              <a:t> вода», Г. </a:t>
            </a:r>
            <a:r>
              <a:rPr lang="ru-RU" sz="1200" dirty="0" err="1" smtClean="0">
                <a:solidFill>
                  <a:srgbClr val="7030A0"/>
                </a:solidFill>
              </a:rPr>
              <a:t>Скребицкого</a:t>
            </a:r>
            <a:r>
              <a:rPr lang="ru-RU" sz="1200" dirty="0" smtClean="0">
                <a:solidFill>
                  <a:srgbClr val="7030A0"/>
                </a:solidFill>
              </a:rPr>
              <a:t> «Разлились реки».</a:t>
            </a:r>
          </a:p>
          <a:p>
            <a:endParaRPr lang="ru-RU" sz="1000" dirty="0"/>
          </a:p>
        </p:txBody>
      </p:sp>
      <p:pic>
        <p:nvPicPr>
          <p:cNvPr id="7170" name="Picture 2" descr="http://900igr.net/datai/doshkolnoe-obrazovanie/Razvitie-rechi-v-DOU/0010-018-Puti-reshen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789" y="1050164"/>
            <a:ext cx="3293999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referats.org/uploads/15/02/22/966902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63" y="3292411"/>
            <a:ext cx="3008075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178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208912" cy="576064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indent="450215" algn="l">
              <a:spcAft>
                <a:spcPts val="1000"/>
              </a:spcAft>
            </a:pPr>
            <a:r>
              <a:rPr lang="ru-RU" sz="2000" dirty="0" smtClean="0">
                <a:solidFill>
                  <a:srgbClr val="FF0000"/>
                </a:solidFill>
                <a:ea typeface="Calibri"/>
                <a:cs typeface="Times New Roman"/>
              </a:rPr>
              <a:t>ВЫВОД: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Умение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правильно воспринимать </a:t>
            </a: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литературное произведение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дошкольном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возрасте, осознавать наряду с содержанием </a:t>
            </a: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элементы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художественной выразительности не приходит к ребёнку само собой: его надо развивать и воспитывать с самого раннего детства. </a:t>
            </a: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 В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связи с этим очень важно формировать у детей способность активно слушать произведение, вслушиваться в художественную речь. </a:t>
            </a:r>
            <a:endParaRPr lang="ru-RU" sz="18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tx1"/>
                </a:solidFill>
                <a:ea typeface="Calibri"/>
                <a:cs typeface="Times New Roman"/>
              </a:rPr>
              <a:t>Благодаря 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>этим навыкам у ребёнка будет формироваться своя яркая, образная, красочная, грамматически правильно построенная речь.</a:t>
            </a:r>
          </a:p>
          <a:p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49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475656" y="1268760"/>
            <a:ext cx="7272808" cy="3960441"/>
          </a:xfrm>
        </p:spPr>
        <p:txBody>
          <a:bodyPr/>
          <a:lstStyle/>
          <a:p>
            <a:r>
              <a:rPr lang="ru-RU" sz="2800" kern="50" dirty="0" smtClean="0">
                <a:solidFill>
                  <a:schemeClr val="accent6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Пересказ</a:t>
            </a:r>
            <a:r>
              <a:rPr lang="ru-RU" sz="2800" b="1" kern="50" dirty="0" smtClean="0">
                <a:solidFill>
                  <a:schemeClr val="tx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  <a:r>
              <a:rPr lang="ru-RU" sz="2800" kern="50" dirty="0" smtClean="0">
                <a:solidFill>
                  <a:schemeClr val="tx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– осмысленное воспроизведение литературного текста в устной речи.</a:t>
            </a:r>
          </a:p>
          <a:p>
            <a:endParaRPr lang="ru-RU" sz="2800" kern="50" dirty="0" smtClean="0">
              <a:solidFill>
                <a:schemeClr val="tx1"/>
              </a:solidFill>
              <a:ea typeface="SimSun" panose="02010600030101010101" pitchFamily="2" charset="-122"/>
              <a:cs typeface="Mangal" panose="02040503050203030202" pitchFamily="18" charset="0"/>
            </a:endParaRPr>
          </a:p>
          <a:p>
            <a:r>
              <a:rPr lang="ru-RU" sz="2800" kern="50" dirty="0" smtClean="0">
                <a:solidFill>
                  <a:schemeClr val="tx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Это </a:t>
            </a:r>
            <a:r>
              <a:rPr lang="ru-RU" sz="2800" kern="50" dirty="0">
                <a:solidFill>
                  <a:schemeClr val="tx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– сложная деятельность, в которой активно участвуют мышление ребенка, его память и воображение. 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755576" y="1628800"/>
            <a:ext cx="7632848" cy="3384376"/>
          </a:xfrm>
        </p:spPr>
        <p:txBody>
          <a:bodyPr/>
          <a:lstStyle/>
          <a:p>
            <a:pPr indent="101600" algn="just">
              <a:spcBef>
                <a:spcPts val="375"/>
              </a:spcBef>
              <a:spcAft>
                <a:spcPts val="375"/>
              </a:spcAft>
            </a:pP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Роль пересказов высоко оценивалась в классической педагогике (К. Д. Ушинский, Л. Н. Толстой). </a:t>
            </a:r>
            <a:endParaRPr lang="ru-RU" sz="2000" dirty="0" smtClean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indent="101600" algn="just">
              <a:spcBef>
                <a:spcPts val="375"/>
              </a:spcBef>
              <a:spcAft>
                <a:spcPts val="375"/>
              </a:spcAft>
            </a:pPr>
            <a:r>
              <a:rPr lang="ru-RU" sz="2000" dirty="0" smtClean="0">
                <a:solidFill>
                  <a:srgbClr val="333333"/>
                </a:solidFill>
                <a:ea typeface="Times New Roman" panose="02020603050405020304" pitchFamily="18" charset="0"/>
              </a:rPr>
              <a:t>Вопросы </a:t>
            </a: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обучения пересказыванию детей дошкольного возраста раскрыты в работах Е. И. Тихеевой, А. М. </a:t>
            </a:r>
            <a:r>
              <a:rPr lang="ru-RU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Леушиной</a:t>
            </a: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, Л. А. </a:t>
            </a:r>
            <a:r>
              <a:rPr lang="ru-RU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Пеньевской</a:t>
            </a: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, Р. И. </a:t>
            </a:r>
            <a:r>
              <a:rPr lang="ru-RU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Габовой</a:t>
            </a: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, А. М. </a:t>
            </a:r>
            <a:r>
              <a:rPr lang="ru-RU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Бородич</a:t>
            </a:r>
            <a:r>
              <a:rPr lang="ru-RU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 и других. Все авторы подчеркивают значение пересказа для умственного, нравственного, эстетического воспитания детей, для развития речи.</a:t>
            </a:r>
            <a:endParaRPr lang="ru-RU" sz="2000" dirty="0"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a typeface="Times New Roman" panose="02020603050405020304" pitchFamily="18" charset="0"/>
              </a:rPr>
              <a:t>   Значение пересказа </a:t>
            </a:r>
            <a:r>
              <a:rPr lang="ru-RU" sz="2800" dirty="0">
                <a:solidFill>
                  <a:schemeClr val="accent2"/>
                </a:solidFill>
                <a:ea typeface="Times New Roman" panose="02020603050405020304" pitchFamily="18" charset="0"/>
              </a:rPr>
              <a:t>художественных произведений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8136904" cy="4536504"/>
          </a:xfrm>
        </p:spPr>
        <p:txBody>
          <a:bodyPr/>
          <a:lstStyle/>
          <a:p>
            <a:pPr indent="101600" algn="just">
              <a:spcBef>
                <a:spcPts val="375"/>
              </a:spcBef>
              <a:spcAft>
                <a:spcPts val="375"/>
              </a:spcAft>
            </a:pP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Пересказ художественных произведений положительно влияет на связность детской речи. Дети следуют образцу литературной речи, подражают ему. Тексты содержат образные описания, которые вызывают интерес детей, формируют умение описывать предметы и явления, совершенствуют все стороны речи, обостряют интерес к языку. </a:t>
            </a:r>
          </a:p>
          <a:p>
            <a:pPr indent="101600" algn="just">
              <a:spcBef>
                <a:spcPts val="375"/>
              </a:spcBef>
              <a:spcAft>
                <a:spcPts val="375"/>
              </a:spcAft>
            </a:pP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Подлинно 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художественные произведения развивают у ребенка эстетическое восприятие и чувства. Чрезвычайно важно в этом отношении эмоциональное, выразительное исполнение произведения воспитателем. Пересказы способствуют развитию навыков выразительной речи у детей.</a:t>
            </a:r>
          </a:p>
          <a:p>
            <a:pPr indent="101600" algn="just">
              <a:spcBef>
                <a:spcPts val="375"/>
              </a:spcBef>
              <a:spcAft>
                <a:spcPts val="375"/>
              </a:spcAft>
            </a:pPr>
            <a:endParaRPr lang="ru-RU" sz="2000" dirty="0" smtClean="0"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179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644" y="1340768"/>
            <a:ext cx="7416824" cy="432048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chemeClr val="accent2"/>
                </a:solidFill>
              </a:rPr>
              <a:t>При выборе произведений для пересказа учитываются следующие </a:t>
            </a:r>
            <a:r>
              <a:rPr lang="ru-RU" sz="2400" dirty="0" smtClean="0">
                <a:solidFill>
                  <a:schemeClr val="accent2"/>
                </a:solidFill>
              </a:rPr>
              <a:t>требования</a:t>
            </a:r>
            <a:r>
              <a:rPr lang="ru-RU" sz="2000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783574"/>
            <a:ext cx="7776864" cy="4320480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    они должны иметь воспитательную ценность, обогащать моральный опыт детей;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быть </a:t>
            </a:r>
            <a:r>
              <a:rPr lang="ru-RU" sz="1600" dirty="0" smtClean="0">
                <a:solidFill>
                  <a:schemeClr val="tx1"/>
                </a:solidFill>
              </a:rPr>
              <a:t>доступными по содержанию – в произведении должны быть знакомые герои, персонажи с ярко выраженными чертами характера, понятными мотивами поступков;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600" dirty="0">
                <a:solidFill>
                  <a:schemeClr val="tx1"/>
                </a:solidFill>
              </a:rPr>
              <a:t>иметь четкую композицию с хорошо выраженной последовательностью действий (не берутся сложные описательные тексты). Особое значение имеет динамичность сюжета. Дети легко воспроизводят даже относительно длинные произведения с динамичным сюжетом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должны быть написаны образцовым языком, без сложных грамматических форм, </a:t>
            </a:r>
            <a:r>
              <a:rPr lang="ru-RU" sz="1600" dirty="0" smtClean="0">
                <a:solidFill>
                  <a:schemeClr val="tx1"/>
                </a:solidFill>
              </a:rPr>
              <a:t>содержать разнообразные и точные определения, сравнения, желательно прямую речь.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доступны по объему (учет особенностей детского внимания и памяти).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10071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480811"/>
            <a:ext cx="3651821" cy="853514"/>
          </a:xfrm>
          <a:prstGeom prst="rect">
            <a:avLst/>
          </a:prstGeom>
        </p:spPr>
      </p:pic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611560" y="132677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kern="0" dirty="0" smtClean="0">
                <a:solidFill>
                  <a:schemeClr val="bg1"/>
                </a:solidFill>
              </a:rPr>
              <a:t>  </a:t>
            </a:r>
            <a:endParaRPr lang="ru-RU" kern="0" dirty="0" smtClean="0">
              <a:solidFill>
                <a:schemeClr val="tx1"/>
              </a:solidFill>
            </a:endParaRPr>
          </a:p>
          <a:p>
            <a:pPr marL="609600" indent="-609600"/>
            <a:r>
              <a:rPr lang="ru-RU" sz="2800" kern="0" dirty="0" smtClean="0">
                <a:solidFill>
                  <a:schemeClr val="tx1"/>
                </a:solidFill>
              </a:rPr>
              <a:t>Подробный или близко </a:t>
            </a:r>
            <a:r>
              <a:rPr lang="ru-RU" sz="2800" kern="0" dirty="0" smtClean="0">
                <a:solidFill>
                  <a:schemeClr val="tx1"/>
                </a:solidFill>
              </a:rPr>
              <a:t>к тексту</a:t>
            </a:r>
          </a:p>
          <a:p>
            <a:pPr marL="609600" indent="-609600"/>
            <a:r>
              <a:rPr lang="ru-RU" sz="2800" kern="0" dirty="0" smtClean="0">
                <a:solidFill>
                  <a:schemeClr val="tx1"/>
                </a:solidFill>
              </a:rPr>
              <a:t>Краткий или сжатый</a:t>
            </a:r>
          </a:p>
          <a:p>
            <a:pPr marL="609600" indent="-609600"/>
            <a:r>
              <a:rPr lang="ru-RU" sz="2800" kern="0" dirty="0" smtClean="0">
                <a:solidFill>
                  <a:schemeClr val="tx1"/>
                </a:solidFill>
              </a:rPr>
              <a:t>Выборочный (</a:t>
            </a:r>
            <a:r>
              <a:rPr lang="ru-RU" sz="2800" kern="0" dirty="0" smtClean="0">
                <a:solidFill>
                  <a:schemeClr val="tx1"/>
                </a:solidFill>
              </a:rPr>
              <a:t>По частям, по ролям)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marL="609600" indent="-609600"/>
            <a:r>
              <a:rPr lang="ru-RU" sz="2800" kern="0" dirty="0" smtClean="0">
                <a:solidFill>
                  <a:schemeClr val="tx1"/>
                </a:solidFill>
              </a:rPr>
              <a:t>С </a:t>
            </a:r>
            <a:r>
              <a:rPr lang="ru-RU" sz="2800" kern="0" dirty="0" smtClean="0">
                <a:solidFill>
                  <a:schemeClr val="tx1"/>
                </a:solidFill>
              </a:rPr>
              <a:t>перестройкой текста (сюжет тот же, герои другие; герои те же, сюжет </a:t>
            </a:r>
            <a:r>
              <a:rPr lang="ru-RU" sz="2800" kern="0" dirty="0" smtClean="0">
                <a:solidFill>
                  <a:schemeClr val="tx1"/>
                </a:solidFill>
              </a:rPr>
              <a:t>меняется (в подготовительной к школе гр.) </a:t>
            </a:r>
            <a:endParaRPr lang="ru-RU" sz="28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37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85800"/>
            <a:ext cx="7704856" cy="914400"/>
          </a:xfrm>
        </p:spPr>
        <p:txBody>
          <a:bodyPr/>
          <a:lstStyle/>
          <a:p>
            <a:pPr algn="ctr"/>
            <a:r>
              <a:rPr lang="ru-RU" sz="3600" kern="50" dirty="0">
                <a:solidFill>
                  <a:schemeClr val="accent2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Требования к пересказам детей </a:t>
            </a: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8208912" cy="4699992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Осмысленность</a:t>
            </a:r>
            <a:r>
              <a:rPr lang="ru-RU" sz="2000" dirty="0">
                <a:solidFill>
                  <a:schemeClr val="tx1"/>
                </a:solidFill>
              </a:rPr>
              <a:t>, т.е. полное понимание текста, является главным в обучении.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Полнота </a:t>
            </a:r>
            <a:r>
              <a:rPr lang="ru-RU" sz="2000" dirty="0">
                <a:solidFill>
                  <a:schemeClr val="tx1"/>
                </a:solidFill>
              </a:rPr>
              <a:t>передачи произведения, т.е. отсутствие существенных пропусков, нарушающих логику изложения.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Последовательность </a:t>
            </a:r>
            <a:r>
              <a:rPr lang="ru-RU" sz="2000" dirty="0">
                <a:solidFill>
                  <a:schemeClr val="tx1"/>
                </a:solidFill>
              </a:rPr>
              <a:t>и связность пересказа.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Использование </a:t>
            </a:r>
            <a:r>
              <a:rPr lang="ru-RU" sz="2000" dirty="0">
                <a:solidFill>
                  <a:schemeClr val="tx1"/>
                </a:solidFill>
              </a:rPr>
              <a:t>словаря и оборотов авторского текста и удачная замена некоторых слов </a:t>
            </a:r>
            <a:r>
              <a:rPr lang="ru-RU" sz="2000" dirty="0" smtClean="0">
                <a:solidFill>
                  <a:schemeClr val="tx1"/>
                </a:solidFill>
              </a:rPr>
              <a:t>синонимами.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Плавность </a:t>
            </a:r>
            <a:r>
              <a:rPr lang="ru-RU" sz="2000" dirty="0">
                <a:solidFill>
                  <a:schemeClr val="tx1"/>
                </a:solidFill>
              </a:rPr>
              <a:t>пересказа, отсутствие длительных, ненужных пауз.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Выразительность и фонетическая правильность речи, культура поведения во время пересказа.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942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848872" cy="1584176"/>
          </a:xfrm>
        </p:spPr>
        <p:txBody>
          <a:bodyPr/>
          <a:lstStyle/>
          <a:p>
            <a:pPr indent="101600" algn="ctr">
              <a:spcBef>
                <a:spcPts val="375"/>
              </a:spcBef>
              <a:spcAft>
                <a:spcPts val="375"/>
              </a:spcAft>
            </a:pPr>
            <a:r>
              <a:rPr lang="ru-RU" sz="2800" kern="50" dirty="0">
                <a:solidFill>
                  <a:schemeClr val="accent2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Успех обучения зависит прежде всего от подготовительной работы, проведенной перед занятием. </a:t>
            </a:r>
            <a:r>
              <a:rPr lang="ru-RU" sz="2800" dirty="0">
                <a:solidFill>
                  <a:srgbClr val="7030A0"/>
                </a:solidFill>
              </a:rPr>
              <a:t/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sz="half" idx="2"/>
          </p:nvPr>
        </p:nvSpPr>
        <p:spPr>
          <a:xfrm>
            <a:off x="683568" y="2060848"/>
            <a:ext cx="3960440" cy="460851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rgbClr val="7030A0"/>
                </a:solidFill>
              </a:rPr>
              <a:t>Подготовка воспитателя состоит</a:t>
            </a:r>
            <a:r>
              <a:rPr lang="ru-RU" sz="1600" b="1" dirty="0" smtClean="0">
                <a:solidFill>
                  <a:srgbClr val="7030A0"/>
                </a:solidFill>
              </a:rPr>
              <a:t>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а) в выборе произведения </a:t>
            </a:r>
            <a:r>
              <a:rPr lang="ru-RU" sz="1600" dirty="0">
                <a:solidFill>
                  <a:schemeClr val="tx1"/>
                </a:solidFill>
              </a:rPr>
              <a:t>с учетом речевых умений и навыков детей, воспитательных задач времени проведения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б) в анализе произведения и работе над выразительностью </a:t>
            </a:r>
            <a:r>
              <a:rPr lang="ru-RU" sz="1600" dirty="0" smtClean="0">
                <a:solidFill>
                  <a:schemeClr val="tx1"/>
                </a:solidFill>
              </a:rPr>
              <a:t>исполнения;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в) в отборе в тексте слов, непонятных детям, и приемов их объяснения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4"/>
          </p:nvPr>
        </p:nvSpPr>
        <p:spPr>
          <a:xfrm>
            <a:off x="4860032" y="2060848"/>
            <a:ext cx="4176464" cy="432048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7030A0"/>
                </a:solidFill>
              </a:rPr>
              <a:t>Подготовка детей к пересказам предполагает: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а) обогащение детского опыта путем наблюдений, рассматривания картин, бесед (в соответствии с содержанием текста);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б) объяснение незнакомых слов до чтения произведения;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в) рисование, лепка после первичного ознакомления с текстом – это помогает уточнить характеристики действующих лиц и обстоятельств.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117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135419" y="796403"/>
            <a:ext cx="2818181" cy="2286162"/>
          </a:xfrm>
          <a:prstGeom prst="rect">
            <a:avLst/>
          </a:prstGeom>
          <a:ln>
            <a:solidFill>
              <a:srgbClr val="00CC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7030A0"/>
                </a:solidFill>
                <a:latin typeface="+mj-lt"/>
              </a:rPr>
              <a:t>3. Беседа по содержанию </a:t>
            </a:r>
          </a:p>
          <a:p>
            <a:pPr algn="ctr"/>
            <a:r>
              <a:rPr lang="ru-RU" sz="1600" b="1" dirty="0">
                <a:solidFill>
                  <a:srgbClr val="7030A0"/>
                </a:solidFill>
                <a:latin typeface="+mj-lt"/>
              </a:rPr>
              <a:t>произведения,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+mj-lt"/>
              </a:rPr>
              <a:t>направленная на анализ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+mj-lt"/>
              </a:rPr>
              <a:t>и запоминание текста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95235" y="3655243"/>
            <a:ext cx="2725238" cy="21706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ru-RU" sz="1400" dirty="0">
                <a:solidFill>
                  <a:srgbClr val="333399"/>
                </a:solidFill>
              </a:rPr>
              <a:t>6</a:t>
            </a:r>
            <a:r>
              <a:rPr lang="ru-RU" sz="1400" b="1" dirty="0">
                <a:solidFill>
                  <a:srgbClr val="333399"/>
                </a:solidFill>
              </a:rPr>
              <a:t>. Заключительная часть занятия</a:t>
            </a:r>
            <a:r>
              <a:rPr lang="ru-RU" sz="1400" b="1" dirty="0">
                <a:solidFill>
                  <a:schemeClr val="accent1"/>
                </a:solidFill>
              </a:rPr>
              <a:t>.</a:t>
            </a:r>
            <a:r>
              <a:rPr lang="ru-RU" sz="1400" b="1" dirty="0"/>
              <a:t> </a:t>
            </a:r>
          </a:p>
          <a:p>
            <a:pPr eaLnBrk="1" hangingPunct="1"/>
            <a:r>
              <a:rPr lang="ru-RU" sz="1400" dirty="0"/>
              <a:t> </a:t>
            </a:r>
            <a:r>
              <a:rPr lang="ru-RU" sz="1400" b="1" dirty="0"/>
              <a:t>Приемы: драматизация </a:t>
            </a:r>
          </a:p>
          <a:p>
            <a:pPr eaLnBrk="1" hangingPunct="1"/>
            <a:r>
              <a:rPr lang="ru-RU" sz="1400" b="1" dirty="0"/>
              <a:t>произведения с помощью игрушек, </a:t>
            </a:r>
            <a:r>
              <a:rPr lang="ru-RU" sz="1400" b="1" dirty="0" smtClean="0"/>
              <a:t>настольного и теневого  театра 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622228"/>
            <a:ext cx="2901861" cy="231510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ru-RU" b="1" dirty="0" smtClean="0">
                <a:solidFill>
                  <a:srgbClr val="333399"/>
                </a:solidFill>
              </a:rPr>
              <a:t>4. Повторное </a:t>
            </a:r>
            <a:r>
              <a:rPr lang="ru-RU" b="1" dirty="0">
                <a:solidFill>
                  <a:srgbClr val="333399"/>
                </a:solidFill>
              </a:rPr>
              <a:t>чтение </a:t>
            </a:r>
          </a:p>
          <a:p>
            <a:pPr eaLnBrk="1" hangingPunct="1"/>
            <a:r>
              <a:rPr lang="ru-RU" sz="1600" b="1" dirty="0"/>
              <a:t>с установкой </a:t>
            </a:r>
            <a:r>
              <a:rPr lang="ru-RU" sz="1600" b="1" dirty="0" smtClean="0"/>
              <a:t>на последующий </a:t>
            </a:r>
            <a:r>
              <a:rPr lang="ru-RU" sz="1600" b="1" dirty="0"/>
              <a:t>пересказ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5097" y="1494567"/>
            <a:ext cx="2519989" cy="2376264"/>
          </a:xfrm>
          <a:prstGeom prst="roundRect">
            <a:avLst/>
          </a:prstGeom>
          <a:ln>
            <a:solidFill>
              <a:srgbClr val="FF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7030A0"/>
                </a:solidFill>
              </a:rPr>
              <a:t>2. Первичное чтение</a:t>
            </a:r>
            <a:endParaRPr lang="ru-RU" sz="1600" dirty="0">
              <a:solidFill>
                <a:srgbClr val="7030A0"/>
              </a:solidFill>
            </a:endParaRPr>
          </a:p>
          <a:p>
            <a:r>
              <a:rPr lang="ru-RU" sz="1600" b="1" dirty="0">
                <a:solidFill>
                  <a:srgbClr val="7030A0"/>
                </a:solidFill>
              </a:rPr>
              <a:t> произведения</a:t>
            </a:r>
            <a:r>
              <a:rPr lang="ru-RU" sz="1600" dirty="0">
                <a:solidFill>
                  <a:srgbClr val="7030A0"/>
                </a:solidFill>
              </a:rPr>
              <a:t>.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Сообщение названия,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 автора, жанра. 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Чтение без установки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на запоминание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428" y="820652"/>
            <a:ext cx="3024336" cy="2232248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/>
            <a:r>
              <a:rPr lang="ru-RU" b="1" dirty="0">
                <a:solidFill>
                  <a:srgbClr val="7030A0"/>
                </a:solidFill>
              </a:rPr>
              <a:t> 1. Вводная часть</a:t>
            </a:r>
          </a:p>
          <a:p>
            <a:pPr eaLnBrk="1" hangingPunct="1"/>
            <a:r>
              <a:rPr lang="ru-RU" sz="1400" b="1" dirty="0"/>
              <a:t>Цель: вызвать интерес к </a:t>
            </a:r>
          </a:p>
          <a:p>
            <a:pPr eaLnBrk="1" hangingPunct="1"/>
            <a:r>
              <a:rPr lang="ru-RU" sz="1400" b="1" dirty="0"/>
              <a:t>занятию, подготовить </a:t>
            </a:r>
          </a:p>
          <a:p>
            <a:pPr eaLnBrk="1" hangingPunct="1"/>
            <a:r>
              <a:rPr lang="ru-RU" sz="1400" b="1" dirty="0"/>
              <a:t>детей к восприятию текста. </a:t>
            </a:r>
          </a:p>
          <a:p>
            <a:pPr eaLnBrk="1" hangingPunct="1"/>
            <a:r>
              <a:rPr lang="ru-RU" sz="1400" b="1" dirty="0"/>
              <a:t>Приемы: краткая</a:t>
            </a:r>
          </a:p>
          <a:p>
            <a:pPr eaLnBrk="1" hangingPunct="1"/>
            <a:r>
              <a:rPr lang="ru-RU" sz="1400" b="1" dirty="0"/>
              <a:t> вступительная беседа, показ </a:t>
            </a:r>
          </a:p>
          <a:p>
            <a:pPr eaLnBrk="1" hangingPunct="1"/>
            <a:r>
              <a:rPr lang="ru-RU" sz="1400" b="1" dirty="0"/>
              <a:t>картинки, напоминание о </a:t>
            </a:r>
          </a:p>
          <a:p>
            <a:pPr eaLnBrk="1" hangingPunct="1"/>
            <a:r>
              <a:rPr lang="ru-RU" sz="1400" b="1" dirty="0"/>
              <a:t>наблюдениях, загадка</a:t>
            </a:r>
            <a:r>
              <a:rPr lang="ru-RU" sz="1400" dirty="0"/>
              <a:t> </a:t>
            </a:r>
          </a:p>
        </p:txBody>
      </p:sp>
      <p:sp>
        <p:nvSpPr>
          <p:cNvPr id="6" name="Овал 5"/>
          <p:cNvSpPr/>
          <p:nvPr/>
        </p:nvSpPr>
        <p:spPr>
          <a:xfrm>
            <a:off x="2771800" y="90788"/>
            <a:ext cx="3960440" cy="141123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СТРУКТУРА ПЕРЕСКАЗА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84405" y="4077072"/>
            <a:ext cx="2581372" cy="195506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5. Пересказы детей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77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training_tp06256168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07398F-5CA5-4B53-8538-5B6A2EF113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Учебный семинар — презентация</Template>
  <TotalTime>502</TotalTime>
  <Words>1142</Words>
  <Application>Microsoft Office PowerPoint</Application>
  <PresentationFormat>Экран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SimSun</vt:lpstr>
      <vt:lpstr>Arial</vt:lpstr>
      <vt:lpstr>Calibri</vt:lpstr>
      <vt:lpstr>Mangal</vt:lpstr>
      <vt:lpstr>Times New Roman</vt:lpstr>
      <vt:lpstr>Trebuchet MS</vt:lpstr>
      <vt:lpstr>ms_ppttraining_tp06256168</vt:lpstr>
      <vt:lpstr>Пересказ литературных произведений детьми дошкольного возраста</vt:lpstr>
      <vt:lpstr>Презентация PowerPoint</vt:lpstr>
      <vt:lpstr>Презентация PowerPoint</vt:lpstr>
      <vt:lpstr>   Значение пересказа художественных произведений </vt:lpstr>
      <vt:lpstr>При выборе произведений для пересказа учитываются следующие требования: </vt:lpstr>
      <vt:lpstr>Презентация PowerPoint</vt:lpstr>
      <vt:lpstr>Требования к пересказам детей </vt:lpstr>
      <vt:lpstr>Успех обучения зависит прежде всего от подготовительной работы, проведенной перед занятием.  </vt:lpstr>
      <vt:lpstr>Презентация PowerPoint</vt:lpstr>
      <vt:lpstr>Младший дошкольный  возраст </vt:lpstr>
      <vt:lpstr>Средняя группа </vt:lpstr>
      <vt:lpstr>Старшая группа</vt:lpstr>
      <vt:lpstr> Подготовительная к школе группа </vt:lpstr>
      <vt:lpstr>Презентация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Пересказ литературных произведений</dc:title>
  <dc:subject/>
  <dc:creator>Aleks</dc:creator>
  <cp:keywords/>
  <dc:description/>
  <cp:lastModifiedBy>ДОМ</cp:lastModifiedBy>
  <cp:revision>51</cp:revision>
  <dcterms:created xsi:type="dcterms:W3CDTF">2015-12-15T14:09:56Z</dcterms:created>
  <dcterms:modified xsi:type="dcterms:W3CDTF">2023-09-07T03:02:05Z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