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58" r:id="rId7"/>
    <p:sldId id="263" r:id="rId8"/>
    <p:sldId id="265" r:id="rId9"/>
    <p:sldId id="273" r:id="rId10"/>
    <p:sldId id="266" r:id="rId11"/>
    <p:sldId id="267" r:id="rId12"/>
    <p:sldId id="268" r:id="rId13"/>
    <p:sldId id="275" r:id="rId14"/>
    <p:sldId id="276" r:id="rId15"/>
    <p:sldId id="277" r:id="rId16"/>
    <p:sldId id="279" r:id="rId17"/>
    <p:sldId id="269" r:id="rId18"/>
    <p:sldId id="270" r:id="rId19"/>
    <p:sldId id="271" r:id="rId20"/>
    <p:sldId id="272" r:id="rId21"/>
    <p:sldId id="280" r:id="rId22"/>
    <p:sldId id="281" r:id="rId23"/>
    <p:sldId id="282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8" d="100"/>
          <a:sy n="88" d="100"/>
        </p:scale>
        <p:origin x="-1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3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9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1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4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85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00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886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427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69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03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74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61EF7-5F5B-4D77-BFD8-3CA4FA12DFE4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050C6-3880-4E30-B054-3248022E3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43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2620" y="1177587"/>
            <a:ext cx="10363200" cy="1470025"/>
          </a:xfrm>
        </p:spPr>
        <p:txBody>
          <a:bodyPr>
            <a:normAutofit/>
          </a:bodyPr>
          <a:lstStyle/>
          <a:p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счисления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1270" t="28572" r="25397" b="32063"/>
          <a:stretch/>
        </p:blipFill>
        <p:spPr>
          <a:xfrm>
            <a:off x="4412342" y="3200653"/>
            <a:ext cx="3962400" cy="269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3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CE3F199-DEF6-47CA-97D7-3FB1B26EBFC8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1. Перевести число из десятичной в двоичную систему счисления.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42021" y="2352841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959712" y="2543695"/>
            <a:ext cx="581510" cy="648392"/>
            <a:chOff x="2959712" y="2543695"/>
            <a:chExt cx="581510" cy="64839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2959712" y="2543695"/>
              <a:ext cx="0" cy="6483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2959712" y="2867891"/>
              <a:ext cx="5815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013641" y="2352841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33899" y="2759970"/>
            <a:ext cx="662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55848" y="2759970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242021" y="3344745"/>
            <a:ext cx="58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85641" y="3251020"/>
            <a:ext cx="662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867236" y="3788997"/>
            <a:ext cx="581510" cy="648392"/>
            <a:chOff x="2959712" y="2543695"/>
            <a:chExt cx="581510" cy="648392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2959712" y="2543695"/>
              <a:ext cx="0" cy="6483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2959712" y="2867891"/>
              <a:ext cx="5815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3561133" y="2926824"/>
            <a:ext cx="581510" cy="648392"/>
            <a:chOff x="2959712" y="2543695"/>
            <a:chExt cx="581510" cy="64839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2959712" y="2543695"/>
              <a:ext cx="0" cy="6483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959712" y="2867891"/>
              <a:ext cx="5815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3608483" y="2772105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08483" y="3204222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194869" y="4667705"/>
            <a:ext cx="58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98014" y="3106126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959712" y="3682846"/>
            <a:ext cx="58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05252" y="3634148"/>
            <a:ext cx="662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4194869" y="3309952"/>
            <a:ext cx="581510" cy="648392"/>
            <a:chOff x="2959712" y="2543695"/>
            <a:chExt cx="581510" cy="64839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2959712" y="2543695"/>
              <a:ext cx="0" cy="6483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2959712" y="2867891"/>
              <a:ext cx="5815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4" name="Прямая соединительная линия 33"/>
          <p:cNvCxnSpPr/>
          <p:nvPr/>
        </p:nvCxnSpPr>
        <p:spPr>
          <a:xfrm>
            <a:off x="3561133" y="4151573"/>
            <a:ext cx="58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41906" y="3106870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41905" y="3614221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08483" y="3591478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33064" y="4150516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37853" y="3614964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90206" y="4110381"/>
            <a:ext cx="662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58686" y="4050349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67400" y="4617970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2052" name="Группа 2051"/>
          <p:cNvGrpSpPr/>
          <p:nvPr/>
        </p:nvGrpSpPr>
        <p:grpSpPr>
          <a:xfrm>
            <a:off x="1827790" y="3405615"/>
            <a:ext cx="3876296" cy="2026709"/>
            <a:chOff x="1827790" y="3405615"/>
            <a:chExt cx="3876296" cy="2026709"/>
          </a:xfrm>
        </p:grpSpPr>
        <p:cxnSp>
          <p:nvCxnSpPr>
            <p:cNvPr id="2048" name="Прямая соединительная линия 2047"/>
            <p:cNvCxnSpPr/>
            <p:nvPr/>
          </p:nvCxnSpPr>
          <p:spPr>
            <a:xfrm flipH="1">
              <a:off x="4559954" y="4424136"/>
              <a:ext cx="1144132" cy="1008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1" name="Прямая со стрелкой 2050"/>
            <p:cNvCxnSpPr/>
            <p:nvPr/>
          </p:nvCxnSpPr>
          <p:spPr>
            <a:xfrm flipH="1" flipV="1">
              <a:off x="1827790" y="3405615"/>
              <a:ext cx="2716107" cy="2018775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53" name="TextBox 2052"/>
              <p:cNvSpPr txBox="1"/>
              <p:nvPr/>
            </p:nvSpPr>
            <p:spPr>
              <a:xfrm>
                <a:off x="6574219" y="2974960"/>
                <a:ext cx="41428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10011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3" name="TextBox 20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219" y="2974960"/>
                <a:ext cx="414280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Прямоугольник 42"/>
          <p:cNvSpPr/>
          <p:nvPr/>
        </p:nvSpPr>
        <p:spPr>
          <a:xfrm>
            <a:off x="1444422" y="51979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</p:spTree>
    <p:extLst>
      <p:ext uri="{BB962C8B-B14F-4D97-AF65-F5344CB8AC3E}">
        <p14:creationId xmlns:p14="http://schemas.microsoft.com/office/powerpoint/2010/main" val="37722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EB837B5-0364-4ACC-8A31-B671DA1CFDD5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2. Перевести число из десятичной в восьмеричную систему счисления.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7924" y="2384722"/>
            <a:ext cx="833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173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959712" y="2543695"/>
            <a:ext cx="581510" cy="648392"/>
            <a:chOff x="2959712" y="2543695"/>
            <a:chExt cx="581510" cy="64839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2959712" y="2543695"/>
              <a:ext cx="0" cy="6483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2959712" y="2867891"/>
              <a:ext cx="5815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013641" y="2352841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33899" y="2759970"/>
            <a:ext cx="662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07924" y="2759970"/>
            <a:ext cx="879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242021" y="3344745"/>
            <a:ext cx="58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85641" y="3251020"/>
            <a:ext cx="662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3561133" y="2926824"/>
            <a:ext cx="581510" cy="648392"/>
            <a:chOff x="2959712" y="2543695"/>
            <a:chExt cx="581510" cy="64839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2959712" y="2543695"/>
              <a:ext cx="0" cy="6483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959712" y="2867891"/>
              <a:ext cx="5815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3608483" y="2772105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08483" y="3204222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98014" y="3106126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959712" y="3682846"/>
            <a:ext cx="58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71374" y="3599906"/>
            <a:ext cx="480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grpSp>
        <p:nvGrpSpPr>
          <p:cNvPr id="2052" name="Группа 2051"/>
          <p:cNvGrpSpPr/>
          <p:nvPr/>
        </p:nvGrpSpPr>
        <p:grpSpPr>
          <a:xfrm>
            <a:off x="1827790" y="3405615"/>
            <a:ext cx="2112443" cy="898835"/>
            <a:chOff x="1827790" y="3405615"/>
            <a:chExt cx="3876296" cy="2026709"/>
          </a:xfrm>
        </p:grpSpPr>
        <p:cxnSp>
          <p:nvCxnSpPr>
            <p:cNvPr id="2048" name="Прямая соединительная линия 2047"/>
            <p:cNvCxnSpPr/>
            <p:nvPr/>
          </p:nvCxnSpPr>
          <p:spPr>
            <a:xfrm flipH="1">
              <a:off x="4559954" y="4424136"/>
              <a:ext cx="1144132" cy="1008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1" name="Прямая со стрелкой 2050"/>
            <p:cNvCxnSpPr/>
            <p:nvPr/>
          </p:nvCxnSpPr>
          <p:spPr>
            <a:xfrm flipH="1" flipV="1">
              <a:off x="1827790" y="3405615"/>
              <a:ext cx="2716107" cy="2018775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53" name="TextBox 2052"/>
              <p:cNvSpPr txBox="1"/>
              <p:nvPr/>
            </p:nvSpPr>
            <p:spPr>
              <a:xfrm>
                <a:off x="6574219" y="2974960"/>
                <a:ext cx="41428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173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255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3" name="TextBox 20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219" y="2974960"/>
                <a:ext cx="414280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рямоугольник 26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</p:spTree>
    <p:extLst>
      <p:ext uri="{BB962C8B-B14F-4D97-AF65-F5344CB8AC3E}">
        <p14:creationId xmlns:p14="http://schemas.microsoft.com/office/powerpoint/2010/main" val="321232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4D9F620-8DEB-4770-97FA-51FCC0C9F8EA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3. Перевести число из десятичной в шестнадцатеричную систему счисления.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7924" y="2384722"/>
            <a:ext cx="833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173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959712" y="2543695"/>
            <a:ext cx="581510" cy="648392"/>
            <a:chOff x="2959712" y="2543695"/>
            <a:chExt cx="581510" cy="648392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2959712" y="2543695"/>
              <a:ext cx="0" cy="6483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2959712" y="2867891"/>
              <a:ext cx="5815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013641" y="2352841"/>
            <a:ext cx="731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33899" y="2759970"/>
            <a:ext cx="662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07924" y="2759970"/>
            <a:ext cx="879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242021" y="3344745"/>
            <a:ext cx="5815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02380" y="3237691"/>
            <a:ext cx="662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2" name="Группа 2051"/>
          <p:cNvGrpSpPr/>
          <p:nvPr/>
        </p:nvGrpSpPr>
        <p:grpSpPr>
          <a:xfrm>
            <a:off x="2279775" y="3344745"/>
            <a:ext cx="1261447" cy="653318"/>
            <a:chOff x="3103948" y="2976544"/>
            <a:chExt cx="3137746" cy="2455780"/>
          </a:xfrm>
        </p:grpSpPr>
        <p:cxnSp>
          <p:nvCxnSpPr>
            <p:cNvPr id="2048" name="Прямая соединительная линия 2047"/>
            <p:cNvCxnSpPr/>
            <p:nvPr/>
          </p:nvCxnSpPr>
          <p:spPr>
            <a:xfrm flipH="1">
              <a:off x="4559953" y="2976544"/>
              <a:ext cx="1681741" cy="24557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1" name="Прямая со стрелкой 2050"/>
            <p:cNvCxnSpPr/>
            <p:nvPr/>
          </p:nvCxnSpPr>
          <p:spPr>
            <a:xfrm flipH="1" flipV="1">
              <a:off x="3103948" y="4478825"/>
              <a:ext cx="1439949" cy="94556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53" name="TextBox 2052"/>
              <p:cNvSpPr txBox="1"/>
              <p:nvPr/>
            </p:nvSpPr>
            <p:spPr>
              <a:xfrm>
                <a:off x="6418956" y="4088232"/>
                <a:ext cx="414280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173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b>
                      </m:sSub>
                    </m:oMath>
                  </m:oMathPara>
                </a14:m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3" name="TextBox 20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956" y="4088232"/>
                <a:ext cx="414280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18956" y="2297851"/>
                <a:ext cx="414280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13⇒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4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10⇒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en-US" sz="4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956" y="2297851"/>
                <a:ext cx="4142804" cy="14465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</a:p>
        </p:txBody>
      </p:sp>
    </p:spTree>
    <p:extLst>
      <p:ext uri="{BB962C8B-B14F-4D97-AF65-F5344CB8AC3E}">
        <p14:creationId xmlns:p14="http://schemas.microsoft.com/office/powerpoint/2010/main" val="34640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6" y="972458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перевода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десятичной дроби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любую другую систему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счисления:</a:t>
            </a:r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 выполнять умножение исходной десятичной дроби и получаемых дробных частей произведений на основание системы до тех пор, пока не получится нулевая дробная часть или не будет достигнута требуемая точность вычислений.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Записать полученные целые части произведения в прямой последовательности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другую</a:t>
            </a:r>
          </a:p>
        </p:txBody>
      </p:sp>
    </p:spTree>
    <p:extLst>
      <p:ext uri="{BB962C8B-B14F-4D97-AF65-F5344CB8AC3E}">
        <p14:creationId xmlns:p14="http://schemas.microsoft.com/office/powerpoint/2010/main" val="39510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D96E44E9-DA11-4039-943D-F46F1012D114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4. Перевести десятичную дробь в двоичную систему счисления.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7924" y="2384722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0,1875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9473" y="2751191"/>
            <a:ext cx="408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107924" y="3318229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53" name="TextBox 2052"/>
              <p:cNvSpPr txBox="1"/>
              <p:nvPr/>
            </p:nvSpPr>
            <p:spPr>
              <a:xfrm>
                <a:off x="5533401" y="2933508"/>
                <a:ext cx="58222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0,1875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0,0011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3" name="TextBox 20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401" y="2933508"/>
                <a:ext cx="5822251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другую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619607" y="2496457"/>
            <a:ext cx="7479" cy="3612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07924" y="3219744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,3750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60317" y="3585073"/>
            <a:ext cx="408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095048" y="4160915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95048" y="4056439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,7500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45804" y="4411866"/>
            <a:ext cx="408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2112915" y="4876685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107923" y="5616552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095048" y="4794648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,5000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47443" y="5147013"/>
            <a:ext cx="408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107923" y="5529795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,0000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756229" y="3318229"/>
            <a:ext cx="14514" cy="26326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02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B66BB8F-6471-4F2E-9A00-1C5F89ACAD1A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5. Перевести десятичную дробь в восьмеричную систему счисления.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7924" y="2384722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0,1875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9473" y="2751191"/>
            <a:ext cx="408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107924" y="3318229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53" name="TextBox 2052"/>
              <p:cNvSpPr txBox="1"/>
              <p:nvPr/>
            </p:nvSpPr>
            <p:spPr>
              <a:xfrm>
                <a:off x="5533401" y="2933508"/>
                <a:ext cx="58222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0,1875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ru-RU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0,14</m:t>
                          </m:r>
                        </m:e>
                        <m:sub>
                          <m:r>
                            <a:rPr lang="ru-RU" sz="4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53" name="TextBox 20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401" y="2933508"/>
                <a:ext cx="5822251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другую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627088" y="2496457"/>
            <a:ext cx="7032" cy="22677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07924" y="3219744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,5000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60317" y="3585073"/>
            <a:ext cx="408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095048" y="4160915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95048" y="4056439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,0000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756229" y="3318229"/>
            <a:ext cx="12223" cy="10305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6" y="972458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перевода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любой СС в десятичную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Расставляем позиции цифр числа.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Представляем переводимое число в виде суммы разрядных слагаемых.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Вычисляем значение выражения.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любой СС в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endParaRPr lang="ru-RU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2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Запишем число 8765,43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виде суммы разрядных слагаемых: </a:t>
            </a:r>
          </a:p>
          <a:p>
            <a:pPr indent="0">
              <a:lnSpc>
                <a:spcPct val="115000"/>
              </a:lnSpc>
              <a:buNone/>
            </a:pP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8765,43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=8·10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+7·10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+6·10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+5·10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+4·10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+3·10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endParaRPr lang="ru-RU" sz="3200" baseline="30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06286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Сумма разрядных слагаемых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739738"/>
              </p:ext>
            </p:extLst>
          </p:nvPr>
        </p:nvGraphicFramePr>
        <p:xfrm>
          <a:off x="4194629" y="3317800"/>
          <a:ext cx="402045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0076">
                  <a:extLst>
                    <a:ext uri="{9D8B030D-6E8A-4147-A177-3AD203B41FA5}">
                      <a16:colId xmlns="" xmlns:a16="http://schemas.microsoft.com/office/drawing/2014/main" val="2646109763"/>
                    </a:ext>
                  </a:extLst>
                </a:gridCol>
                <a:gridCol w="670076">
                  <a:extLst>
                    <a:ext uri="{9D8B030D-6E8A-4147-A177-3AD203B41FA5}">
                      <a16:colId xmlns="" xmlns:a16="http://schemas.microsoft.com/office/drawing/2014/main" val="781246207"/>
                    </a:ext>
                  </a:extLst>
                </a:gridCol>
                <a:gridCol w="670076">
                  <a:extLst>
                    <a:ext uri="{9D8B030D-6E8A-4147-A177-3AD203B41FA5}">
                      <a16:colId xmlns="" xmlns:a16="http://schemas.microsoft.com/office/drawing/2014/main" val="558362943"/>
                    </a:ext>
                  </a:extLst>
                </a:gridCol>
                <a:gridCol w="670076">
                  <a:extLst>
                    <a:ext uri="{9D8B030D-6E8A-4147-A177-3AD203B41FA5}">
                      <a16:colId xmlns="" xmlns:a16="http://schemas.microsoft.com/office/drawing/2014/main" val="2254080963"/>
                    </a:ext>
                  </a:extLst>
                </a:gridCol>
                <a:gridCol w="670076">
                  <a:extLst>
                    <a:ext uri="{9D8B030D-6E8A-4147-A177-3AD203B41FA5}">
                      <a16:colId xmlns="" xmlns:a16="http://schemas.microsoft.com/office/drawing/2014/main" val="710996529"/>
                    </a:ext>
                  </a:extLst>
                </a:gridCol>
                <a:gridCol w="670076">
                  <a:extLst>
                    <a:ext uri="{9D8B030D-6E8A-4147-A177-3AD203B41FA5}">
                      <a16:colId xmlns="" xmlns:a16="http://schemas.microsoft.com/office/drawing/2014/main" val="497761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0460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5086624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H="1">
            <a:off x="6574221" y="2191657"/>
            <a:ext cx="1921015" cy="990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13629" y="1805108"/>
            <a:ext cx="3449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Расставляем позиции цифр числа, начиная с разряда единиц (0), десятки (1), сотни (2), тысячи (3) и т.д., десятые (-1), сотые (-2), тысячные (-3) и т.д.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368800" y="3182652"/>
            <a:ext cx="20556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705600" y="3182652"/>
            <a:ext cx="1335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66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7" y="1107606"/>
            <a:ext cx="10815146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Запишем число 11101,01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виде суммы разрядных слагаемых и вычислим её: </a:t>
            </a:r>
          </a:p>
          <a:p>
            <a:pPr indent="0">
              <a:lnSpc>
                <a:spcPct val="115000"/>
              </a:lnSpc>
              <a:buNone/>
            </a:pP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11101,01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=1·2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+1·2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+1·2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+0·2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+1·2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+0·2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+1·2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=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16+8+4+1+0,25=29,25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ru-RU" sz="3200" baseline="30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043889"/>
              </p:ext>
            </p:extLst>
          </p:nvPr>
        </p:nvGraphicFramePr>
        <p:xfrm>
          <a:off x="3221419" y="3431967"/>
          <a:ext cx="5050973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745">
                  <a:extLst>
                    <a:ext uri="{9D8B030D-6E8A-4147-A177-3AD203B41FA5}">
                      <a16:colId xmlns="" xmlns:a16="http://schemas.microsoft.com/office/drawing/2014/main" val="2646109763"/>
                    </a:ext>
                  </a:extLst>
                </a:gridCol>
                <a:gridCol w="551543">
                  <a:extLst>
                    <a:ext uri="{9D8B030D-6E8A-4147-A177-3AD203B41FA5}">
                      <a16:colId xmlns="" xmlns:a16="http://schemas.microsoft.com/office/drawing/2014/main" val="2334777686"/>
                    </a:ext>
                  </a:extLst>
                </a:gridCol>
                <a:gridCol w="870857">
                  <a:extLst>
                    <a:ext uri="{9D8B030D-6E8A-4147-A177-3AD203B41FA5}">
                      <a16:colId xmlns="" xmlns:a16="http://schemas.microsoft.com/office/drawing/2014/main" val="781246207"/>
                    </a:ext>
                  </a:extLst>
                </a:gridCol>
                <a:gridCol w="754743">
                  <a:extLst>
                    <a:ext uri="{9D8B030D-6E8A-4147-A177-3AD203B41FA5}">
                      <a16:colId xmlns="" xmlns:a16="http://schemas.microsoft.com/office/drawing/2014/main" val="558362943"/>
                    </a:ext>
                  </a:extLst>
                </a:gridCol>
                <a:gridCol w="725714">
                  <a:extLst>
                    <a:ext uri="{9D8B030D-6E8A-4147-A177-3AD203B41FA5}">
                      <a16:colId xmlns="" xmlns:a16="http://schemas.microsoft.com/office/drawing/2014/main" val="2254080963"/>
                    </a:ext>
                  </a:extLst>
                </a:gridCol>
                <a:gridCol w="711200">
                  <a:extLst>
                    <a:ext uri="{9D8B030D-6E8A-4147-A177-3AD203B41FA5}">
                      <a16:colId xmlns="" xmlns:a16="http://schemas.microsoft.com/office/drawing/2014/main" val="710996529"/>
                    </a:ext>
                  </a:extLst>
                </a:gridCol>
                <a:gridCol w="682171">
                  <a:extLst>
                    <a:ext uri="{9D8B030D-6E8A-4147-A177-3AD203B41FA5}">
                      <a16:colId xmlns="" xmlns:a16="http://schemas.microsoft.com/office/drawing/2014/main" val="497761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0460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5086624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H="1">
            <a:off x="6574221" y="2191657"/>
            <a:ext cx="1921015" cy="990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13629" y="1805108"/>
            <a:ext cx="344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Нумеруем разряды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221419" y="3182652"/>
            <a:ext cx="32030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705600" y="3182652"/>
            <a:ext cx="1566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2-й СС в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290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Запишем число 1576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виде суммы разрядных слагаемых и вычислим её: </a:t>
            </a:r>
          </a:p>
          <a:p>
            <a:pPr indent="0">
              <a:lnSpc>
                <a:spcPct val="115000"/>
              </a:lnSpc>
              <a:buNone/>
            </a:pP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1576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=1·8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+5·8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+7·8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+6·8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=512+320+56+6=894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ru-RU" sz="3200" baseline="30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886573"/>
              </p:ext>
            </p:extLst>
          </p:nvPr>
        </p:nvGraphicFramePr>
        <p:xfrm>
          <a:off x="4019705" y="3409639"/>
          <a:ext cx="290285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543">
                  <a:extLst>
                    <a:ext uri="{9D8B030D-6E8A-4147-A177-3AD203B41FA5}">
                      <a16:colId xmlns="" xmlns:a16="http://schemas.microsoft.com/office/drawing/2014/main" val="2334777686"/>
                    </a:ext>
                  </a:extLst>
                </a:gridCol>
                <a:gridCol w="870857">
                  <a:extLst>
                    <a:ext uri="{9D8B030D-6E8A-4147-A177-3AD203B41FA5}">
                      <a16:colId xmlns="" xmlns:a16="http://schemas.microsoft.com/office/drawing/2014/main" val="781246207"/>
                    </a:ext>
                  </a:extLst>
                </a:gridCol>
                <a:gridCol w="754743">
                  <a:extLst>
                    <a:ext uri="{9D8B030D-6E8A-4147-A177-3AD203B41FA5}">
                      <a16:colId xmlns="" xmlns:a16="http://schemas.microsoft.com/office/drawing/2014/main" val="558362943"/>
                    </a:ext>
                  </a:extLst>
                </a:gridCol>
                <a:gridCol w="725714">
                  <a:extLst>
                    <a:ext uri="{9D8B030D-6E8A-4147-A177-3AD203B41FA5}">
                      <a16:colId xmlns="" xmlns:a16="http://schemas.microsoft.com/office/drawing/2014/main" val="22540809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0460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5086624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H="1">
            <a:off x="6574221" y="2191657"/>
            <a:ext cx="1921015" cy="990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13629" y="1805108"/>
            <a:ext cx="344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Нумеруем разряды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223657" y="3182652"/>
            <a:ext cx="2200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8-й СС в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18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86" y="1107606"/>
            <a:ext cx="10515600" cy="4964495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Цифры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символы, используемые в записи числа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основное понятие не только математики, но и информатики, используемое для количественной характеристики, сравнения, нумерации объектов и их частей. Письменными знаками для обозначения чисел служат цифры.</a:t>
            </a: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счисления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это способ записи (изображения) чисел.</a:t>
            </a:r>
          </a:p>
          <a:p>
            <a:pPr indent="0">
              <a:lnSpc>
                <a:spcPct val="115000"/>
              </a:lnSpc>
              <a:buNone/>
            </a:pP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06286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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Словарь</a:t>
            </a:r>
          </a:p>
        </p:txBody>
      </p:sp>
    </p:spTree>
    <p:extLst>
      <p:ext uri="{BB962C8B-B14F-4D97-AF65-F5344CB8AC3E}">
        <p14:creationId xmlns:p14="http://schemas.microsoft.com/office/powerpoint/2010/main" val="252181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Запишем число 3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en-US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виде суммы разрядных слагаемых и вычислим её: </a:t>
            </a:r>
          </a:p>
          <a:p>
            <a:pPr indent="0">
              <a:lnSpc>
                <a:spcPct val="115000"/>
              </a:lnSpc>
              <a:buNone/>
            </a:pP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C=12,  F=15</a:t>
            </a:r>
            <a:endParaRPr lang="ru-RU" sz="32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3FC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en-US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ru-RU" sz="3200" b="1" i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=768+240+12+0,3125+0,015625=1020,328125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ru-RU" sz="3200" baseline="30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762585"/>
              </p:ext>
            </p:extLst>
          </p:nvPr>
        </p:nvGraphicFramePr>
        <p:xfrm>
          <a:off x="4527707" y="3409639"/>
          <a:ext cx="374468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>
                  <a:extLst>
                    <a:ext uri="{9D8B030D-6E8A-4147-A177-3AD203B41FA5}">
                      <a16:colId xmlns="" xmlns:a16="http://schemas.microsoft.com/office/drawing/2014/main" val="781246207"/>
                    </a:ext>
                  </a:extLst>
                </a:gridCol>
                <a:gridCol w="754743">
                  <a:extLst>
                    <a:ext uri="{9D8B030D-6E8A-4147-A177-3AD203B41FA5}">
                      <a16:colId xmlns="" xmlns:a16="http://schemas.microsoft.com/office/drawing/2014/main" val="558362943"/>
                    </a:ext>
                  </a:extLst>
                </a:gridCol>
                <a:gridCol w="725714">
                  <a:extLst>
                    <a:ext uri="{9D8B030D-6E8A-4147-A177-3AD203B41FA5}">
                      <a16:colId xmlns="" xmlns:a16="http://schemas.microsoft.com/office/drawing/2014/main" val="2254080963"/>
                    </a:ext>
                  </a:extLst>
                </a:gridCol>
                <a:gridCol w="711200">
                  <a:extLst>
                    <a:ext uri="{9D8B030D-6E8A-4147-A177-3AD203B41FA5}">
                      <a16:colId xmlns="" xmlns:a16="http://schemas.microsoft.com/office/drawing/2014/main" val="710996529"/>
                    </a:ext>
                  </a:extLst>
                </a:gridCol>
                <a:gridCol w="682171">
                  <a:extLst>
                    <a:ext uri="{9D8B030D-6E8A-4147-A177-3AD203B41FA5}">
                      <a16:colId xmlns="" xmlns:a16="http://schemas.microsoft.com/office/drawing/2014/main" val="497761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0460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5086624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H="1">
            <a:off x="6574221" y="2191657"/>
            <a:ext cx="1921015" cy="990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13629" y="1805108"/>
            <a:ext cx="344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Нумеруем разряды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717143" y="3182652"/>
            <a:ext cx="17073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705600" y="3182652"/>
            <a:ext cx="15667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16-й СС в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1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9703" y="1355523"/>
            <a:ext cx="7860239" cy="4120677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сложения:</a:t>
            </a: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0+0=0</a:t>
            </a: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0+1=1</a:t>
            </a: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1+0=1</a:t>
            </a: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1+1=10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0 пишем 1 переносим  в соседний разряд</a:t>
            </a:r>
          </a:p>
          <a:p>
            <a:pPr marL="623888"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1+1+1=11</a:t>
            </a:r>
            <a:r>
              <a:rPr lang="ru-RU" sz="3200" b="1" i="1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1 пишем, 1 переносим в соседний разряд</a:t>
            </a:r>
          </a:p>
          <a:p>
            <a:pPr indent="0">
              <a:lnSpc>
                <a:spcPct val="115000"/>
              </a:lnSpc>
              <a:buNone/>
            </a:pPr>
            <a:endParaRPr lang="ru-RU" sz="20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ru-RU" sz="3200" b="1" baseline="-25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Арифметические операции в позиционных системах счисления</a:t>
            </a:r>
            <a:endParaRPr lang="ru-RU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3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923C858-01B1-406F-B29C-6D67E341354E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Выполним сложение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целых двоичных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чисел.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7924" y="2384722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80357" y="2760054"/>
            <a:ext cx="188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107924" y="3318229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TextBox 2052"/>
          <p:cNvSpPr txBox="1"/>
          <p:nvPr/>
        </p:nvSpPr>
        <p:spPr>
          <a:xfrm>
            <a:off x="4191297" y="2318598"/>
            <a:ext cx="74313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1+1=10 – ноль пишем,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запоминаем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0+1+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=10 - 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ноль пишем,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запоминаем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1+1+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=11 – 1 пишем,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запоминаем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1+0+1=10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другую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078897" y="3226539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10100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18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9703" y="1355523"/>
            <a:ext cx="7860239" cy="4406648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вычитания:</a:t>
            </a: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3888"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−0=0</a:t>
            </a: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1−1=0</a:t>
            </a: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1−0=1</a:t>
            </a: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10</a:t>
            </a:r>
            <a:r>
              <a:rPr lang="ru-RU" sz="3200" b="1" i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1=1</a:t>
            </a:r>
          </a:p>
          <a:p>
            <a:pPr indent="0">
              <a:lnSpc>
                <a:spcPct val="115000"/>
              </a:lnSpc>
              <a:buNone/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вычитании из меньшего числа большего производится заём из старшего разряда.</a:t>
            </a:r>
            <a:endParaRPr lang="ru-RU" sz="20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ru-RU" sz="3200" b="1" baseline="-25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Арифметические операции в позиционных системах счисления</a:t>
            </a:r>
            <a:endParaRPr lang="ru-RU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2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74D8D85-1513-4414-A4F9-77FEB8DF8B5C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7. Выполним вычитание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целых двоичных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чисел.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80812" y="2400093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80357" y="2760054"/>
            <a:ext cx="188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107924" y="3318229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TextBox 2052"/>
          <p:cNvSpPr txBox="1"/>
          <p:nvPr/>
        </p:nvSpPr>
        <p:spPr>
          <a:xfrm>
            <a:off x="4191297" y="2318598"/>
            <a:ext cx="74313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1-1=0 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1-1=0 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0 -1=1 – заняли 10</a:t>
            </a:r>
            <a:r>
              <a:rPr lang="ru-RU" sz="28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соседнем разряде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1+0+1=10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другую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078897" y="3226539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100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6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1829" y="1370037"/>
            <a:ext cx="5950856" cy="3797048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умножения:</a:t>
            </a: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313" indent="0" algn="ctr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0⋅ 0=0</a:t>
            </a: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313"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0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⋅ 1=0</a:t>
            </a: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313"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⋅ 0=0</a:t>
            </a:r>
            <a:endParaRPr lang="ru-RU" sz="3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313"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1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⋅ 1=1</a:t>
            </a:r>
            <a:endParaRPr lang="ru-RU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15000"/>
              </a:lnSpc>
              <a:buNone/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ru-RU" sz="3200" b="1" baseline="-25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Арифметические операции в позиционных системах счисления</a:t>
            </a:r>
            <a:endParaRPr lang="ru-RU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4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B9802424-E0C3-4130-A810-E5B0D19AE881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648" y="378372"/>
                <a:ext cx="10815145" cy="6074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accent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Выполним умножение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целых двоичных </a:t>
            </a: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чисел.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80812" y="2400093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80357" y="2760054"/>
            <a:ext cx="1889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107924" y="3318229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TextBox 2052"/>
          <p:cNvSpPr txBox="1"/>
          <p:nvPr/>
        </p:nvSpPr>
        <p:spPr>
          <a:xfrm>
            <a:off x="4191297" y="1861483"/>
            <a:ext cx="13096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1· 1=1 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1· 1=1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1· 0=0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1=1 </a:t>
            </a:r>
          </a:p>
          <a:p>
            <a:pPr lvl="0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другую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41834" y="3200412"/>
            <a:ext cx="1812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1469" y="3564089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101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107923" y="4121550"/>
            <a:ext cx="13467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79258" y="1874781"/>
            <a:ext cx="13096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1· 1=1 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1· 1=1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1· 0=0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1=1 </a:t>
            </a:r>
          </a:p>
          <a:p>
            <a:pPr lvl="0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02257" y="1874781"/>
            <a:ext cx="13096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1+0 =1 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0+1=1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1+0=1</a:t>
            </a:r>
          </a:p>
          <a:p>
            <a:pPr lvl="0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82363" y="4079695"/>
            <a:ext cx="1593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1111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06286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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Позиционные и непозиционные СС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2344003" y="1234440"/>
            <a:ext cx="8305274" cy="4891526"/>
            <a:chOff x="2344003" y="1234440"/>
            <a:chExt cx="8305274" cy="4891526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15" name="Группа 14"/>
            <p:cNvGrpSpPr/>
            <p:nvPr/>
          </p:nvGrpSpPr>
          <p:grpSpPr>
            <a:xfrm>
              <a:off x="3733800" y="1234440"/>
              <a:ext cx="5425440" cy="2003628"/>
              <a:chOff x="3733800" y="1234440"/>
              <a:chExt cx="5425440" cy="2003628"/>
            </a:xfrm>
            <a:grpFill/>
          </p:grpSpPr>
          <p:cxnSp>
            <p:nvCxnSpPr>
              <p:cNvPr id="10" name="Прямая со стрелкой 9"/>
              <p:cNvCxnSpPr/>
              <p:nvPr/>
            </p:nvCxnSpPr>
            <p:spPr>
              <a:xfrm>
                <a:off x="7685295" y="2288395"/>
                <a:ext cx="1120928" cy="949673"/>
              </a:xfrm>
              <a:prstGeom prst="straightConnector1">
                <a:avLst/>
              </a:prstGeom>
              <a:grpFill/>
              <a:ln w="38100">
                <a:solidFill>
                  <a:schemeClr val="accent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Скругленный прямоугольник 6"/>
              <p:cNvSpPr/>
              <p:nvPr/>
            </p:nvSpPr>
            <p:spPr>
              <a:xfrm>
                <a:off x="3733800" y="1234440"/>
                <a:ext cx="5425440" cy="1066800"/>
              </a:xfrm>
              <a:prstGeom prst="round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СИСТЕМЫ СЧИСЛЕНИЯ (СС)</a:t>
                </a:r>
                <a:endParaRPr lang="ru-RU" sz="2400" b="1" u="sng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" name="Прямая со стрелкой 8"/>
              <p:cNvCxnSpPr/>
              <p:nvPr/>
            </p:nvCxnSpPr>
            <p:spPr>
              <a:xfrm flipH="1">
                <a:off x="4187058" y="2288395"/>
                <a:ext cx="929640" cy="946845"/>
              </a:xfrm>
              <a:prstGeom prst="straightConnector1">
                <a:avLst/>
              </a:prstGeom>
              <a:grpFill/>
              <a:ln w="38100">
                <a:solidFill>
                  <a:schemeClr val="accent2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Скругленный прямоугольник 15"/>
            <p:cNvSpPr/>
            <p:nvPr/>
          </p:nvSpPr>
          <p:spPr>
            <a:xfrm>
              <a:off x="6963168" y="3286262"/>
              <a:ext cx="3686109" cy="2815470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400" b="1" u="sng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ПОЗИЦИОННЫЕ</a:t>
              </a:r>
            </a:p>
            <a:p>
              <a:pPr algn="ctr"/>
              <a:endPara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(значение цифры зависит от её положения в числе)</a:t>
              </a:r>
            </a:p>
            <a:p>
              <a:pPr algn="ctr"/>
              <a:endPara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344003" y="3298514"/>
              <a:ext cx="3686109" cy="2827452"/>
            </a:xfrm>
            <a:prstGeom prst="round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u="sng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НЕПОЗИЦИОННЫЕ</a:t>
              </a:r>
            </a:p>
            <a:p>
              <a:pPr algn="ctr"/>
              <a:endPara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(значение цифры не зависит от её положения в числе)</a:t>
              </a:r>
              <a:endPara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823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06286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2" panose="05020102010507070707" pitchFamily="18" charset="2"/>
              </a:rPr>
              <a:t>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Римская система счисления: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166647" y="972458"/>
            <a:ext cx="10815145" cy="5340685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Цифры: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(1), V (5), X (10), L (50),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(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100), D (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500), М(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1000).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Величина числа в римской системе счисления определяется как сумма или разность цифр в числе. Если меньшая цифра стоит слева от большей, то она вычитается (IX = X − I = 9), если справа — прибавляется (XVI = X + V + I = 16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Если рядом стоят две или три одинаковые цифры, то их значения складываются. Подряд одна и та же цифра может ставиться не более трёх раз.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1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06286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2" panose="05020102010507070707" pitchFamily="18" charset="2"/>
              </a:rPr>
              <a:t>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Римская система счисления: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316420" y="1107606"/>
            <a:ext cx="10515600" cy="5340685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Переведите числа из римской системы счисления в десятичную: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LXIII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XCII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CDXLI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MMLXXXIV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766629" y="4847771"/>
            <a:ext cx="2786742" cy="117565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ПОДСКАЗКА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382813" y="1130686"/>
            <a:ext cx="10382814" cy="5264005"/>
            <a:chOff x="-300844" y="498261"/>
            <a:chExt cx="10382814" cy="5264005"/>
          </a:xfrm>
        </p:grpSpPr>
        <p:sp>
          <p:nvSpPr>
            <p:cNvPr id="3" name="TextBox 2"/>
            <p:cNvSpPr txBox="1"/>
            <p:nvPr/>
          </p:nvSpPr>
          <p:spPr>
            <a:xfrm>
              <a:off x="-300844" y="498261"/>
              <a:ext cx="10382814" cy="52640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228600" lvl="0">
                <a:lnSpc>
                  <a:spcPct val="115000"/>
                </a:lnSpc>
                <a:spcBef>
                  <a:spcPts val="1000"/>
                </a:spcBef>
              </a:pP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LXIII</a:t>
              </a:r>
              <a:r>
                <a:rPr lang="ru-RU" sz="32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                 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50, 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10, 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1</a:t>
              </a:r>
            </a:p>
            <a:p>
              <a:pPr marL="228600" lvl="0">
                <a:lnSpc>
                  <a:spcPct val="115000"/>
                </a:lnSpc>
                <a:spcBef>
                  <a:spcPts val="1000"/>
                </a:spcBef>
              </a:pPr>
              <a:r>
                <a:rPr lang="ru-RU" sz="32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еньшая </a:t>
              </a:r>
              <a:r>
                <a:rPr lang="ru-RU" sz="32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цифра стоит 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справа </a:t>
              </a:r>
              <a:r>
                <a:rPr lang="ru-RU" sz="32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от 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большей =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&gt; 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цифры складываются (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X </a:t>
              </a:r>
              <a:r>
                <a:rPr lang="ru-RU" sz="32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= </a:t>
              </a:r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+ X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= 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50 + 10 = 60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).</a:t>
              </a:r>
            </a:p>
            <a:p>
              <a:pPr marL="228600" lvl="0">
                <a:lnSpc>
                  <a:spcPct val="115000"/>
                </a:lnSpc>
                <a:spcBef>
                  <a:spcPts val="1000"/>
                </a:spcBef>
              </a:pP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Одинаковые цифры складывают (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III = I + I +I = 1+1+1=3)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</a:p>
            <a:p>
              <a:pPr marL="228600" lvl="0">
                <a:lnSpc>
                  <a:spcPct val="115000"/>
                </a:lnSpc>
                <a:spcBef>
                  <a:spcPts val="1000"/>
                </a:spcBef>
              </a:pP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60+3=63</a:t>
              </a:r>
            </a:p>
            <a:p>
              <a:pPr marL="228600" lvl="0">
                <a:lnSpc>
                  <a:spcPct val="115000"/>
                </a:lnSpc>
                <a:spcBef>
                  <a:spcPts val="1000"/>
                </a:spcBef>
              </a:pP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LXIII </a:t>
              </a:r>
              <a:r>
                <a:rPr lang="ru-RU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=</a:t>
              </a:r>
              <a:r>
                <a:rPr lang="en-US" sz="32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&gt; 63</a:t>
              </a:r>
            </a:p>
            <a:p>
              <a:pPr marL="228600" lvl="0">
                <a:lnSpc>
                  <a:spcPct val="115000"/>
                </a:lnSpc>
                <a:spcBef>
                  <a:spcPts val="1000"/>
                </a:spcBef>
              </a:pPr>
              <a:endPara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" y="508459"/>
              <a:ext cx="696685" cy="5225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 flipH="1" flipV="1">
              <a:off x="696686" y="1020978"/>
              <a:ext cx="1074058" cy="29028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508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4964495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Основание системы счисления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это количество цифр в алфавите, т. е. мощность алфавита (размер). Например, мощность алфавита десятичной системы счисления (т. е. основание) = 10.</a:t>
            </a: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Алфавит системы счисления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это набор используемых цифр. Например, алфавит десятичной системы счисления: 0, 1, 2, 3, 4, 5, 6, 7, 8, 9 — это арабские цифры, которые используются для записи чисел.</a:t>
            </a:r>
          </a:p>
          <a:p>
            <a:pPr indent="0">
              <a:lnSpc>
                <a:spcPct val="115000"/>
              </a:lnSpc>
              <a:buNone/>
            </a:pP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06286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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Словарь</a:t>
            </a:r>
          </a:p>
        </p:txBody>
      </p:sp>
    </p:spTree>
    <p:extLst>
      <p:ext uri="{BB962C8B-B14F-4D97-AF65-F5344CB8AC3E}">
        <p14:creationId xmlns:p14="http://schemas.microsoft.com/office/powerpoint/2010/main" val="218290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06286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2" panose="05020102010507070707" pitchFamily="18" charset="2"/>
              </a:rPr>
              <a:t>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Позиционные системы счисления: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316420" y="1107606"/>
            <a:ext cx="10515600" cy="5340685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Каждая </a:t>
            </a:r>
            <a:r>
              <a:rPr lang="ru-RU" sz="3200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позиционная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система имеет определённый алфавит цифр и основание. 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027091"/>
              </p:ext>
            </p:extLst>
          </p:nvPr>
        </p:nvGraphicFramePr>
        <p:xfrm>
          <a:off x="1412189" y="2578193"/>
          <a:ext cx="10324062" cy="3444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41354">
                  <a:extLst>
                    <a:ext uri="{9D8B030D-6E8A-4147-A177-3AD203B41FA5}">
                      <a16:colId xmlns="" xmlns:a16="http://schemas.microsoft.com/office/drawing/2014/main" val="1236458341"/>
                    </a:ext>
                  </a:extLst>
                </a:gridCol>
                <a:gridCol w="2381930">
                  <a:extLst>
                    <a:ext uri="{9D8B030D-6E8A-4147-A177-3AD203B41FA5}">
                      <a16:colId xmlns="" xmlns:a16="http://schemas.microsoft.com/office/drawing/2014/main" val="1309768074"/>
                    </a:ext>
                  </a:extLst>
                </a:gridCol>
                <a:gridCol w="4500778">
                  <a:extLst>
                    <a:ext uri="{9D8B030D-6E8A-4147-A177-3AD203B41FA5}">
                      <a16:colId xmlns="" xmlns:a16="http://schemas.microsoft.com/office/drawing/2014/main" val="3399011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счисления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Основание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Алфавит цифр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22209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Десятичная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0, 1, 2, 3, 4, 5, 6, 7, 8, 9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14166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Двоичная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0, 1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769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Восьмеричная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0, 1, 2, 3, 4, 5, 6, 7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865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Шестнадцатеричная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0, 1, 2, 3, 4, 5, 6, 7, 8, 9, 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A(10), B(11), C(12), D(13), E(14),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F(15)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23275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2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972458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Проверьте, могут ли существовать такие числа: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10111101</a:t>
            </a:r>
            <a:r>
              <a:rPr lang="ru-RU" sz="32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10122101</a:t>
            </a:r>
            <a:r>
              <a:rPr lang="ru-RU" sz="32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10102011</a:t>
            </a:r>
            <a:r>
              <a:rPr lang="ru-RU" sz="32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6785</a:t>
            </a:r>
            <a:r>
              <a:rPr lang="ru-RU" sz="32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FD3</a:t>
            </a:r>
            <a:r>
              <a:rPr lang="en-US" sz="32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G5F2AC6D</a:t>
            </a:r>
            <a:r>
              <a:rPr lang="en-US" sz="32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arenR"/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8759</a:t>
            </a:r>
            <a:r>
              <a:rPr lang="en-US" sz="3200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endParaRPr lang="ru-RU" sz="3200" baseline="-25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06286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2" panose="05020102010507070707" pitchFamily="18" charset="2"/>
              </a:rPr>
              <a:t>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Позиционные системы счисления: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766629" y="4847771"/>
            <a:ext cx="2786742" cy="117565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ПОДСКАЗКА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378105" y="1521185"/>
            <a:ext cx="10392229" cy="4893647"/>
            <a:chOff x="4817991" y="1617176"/>
            <a:chExt cx="10392229" cy="4893647"/>
          </a:xfrm>
        </p:grpSpPr>
        <p:sp>
          <p:nvSpPr>
            <p:cNvPr id="2" name="TextBox 1"/>
            <p:cNvSpPr txBox="1"/>
            <p:nvPr/>
          </p:nvSpPr>
          <p:spPr>
            <a:xfrm>
              <a:off x="4817991" y="1617176"/>
              <a:ext cx="10392229" cy="489364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записи числа с основанием </a:t>
              </a:r>
              <a:r>
                <a:rPr lang="en-US" sz="3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могут использоваться цифры от </a:t>
              </a:r>
              <a:r>
                <a:rPr lang="ru-RU" sz="3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 до </a:t>
              </a:r>
              <a:r>
                <a:rPr 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3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ru-RU" sz="3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r>
                <a:rPr lang="ru-RU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Пример: 182</a:t>
              </a:r>
              <a:r>
                <a:rPr lang="ru-RU" sz="36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  <a:p>
              <a:r>
                <a:rPr lang="ru-RU" sz="3600" b="1" i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Данное число записано в восьмеричной СС, но для записи числа в СС с основанием 8 могут быть использованы только цифры от 0 до 7</a:t>
              </a:r>
              <a:r>
                <a:rPr lang="en-US" sz="3600" b="1" i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3600" b="1" i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n-US" sz="3600" b="1" i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&gt; </a:t>
              </a:r>
              <a:r>
                <a:rPr lang="ru-RU" sz="3600" b="1" i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такого</a:t>
              </a:r>
              <a:r>
                <a:rPr lang="ru-RU" sz="36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3600" b="1" i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числа не существует.</a:t>
              </a:r>
            </a:p>
            <a:p>
              <a:endParaRPr lang="ru-RU" sz="36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36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36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36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36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7300685" y="3035731"/>
              <a:ext cx="232229" cy="30255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flipH="1" flipV="1">
              <a:off x="7532914" y="3204590"/>
              <a:ext cx="769256" cy="26739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452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6648" y="378372"/>
            <a:ext cx="10815145" cy="607498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648" y="1107606"/>
            <a:ext cx="10515600" cy="5345746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перевода 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целого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числа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любую другую систему </a:t>
            </a:r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счисления:</a:t>
            </a:r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 выполнять деление исходного целого десятичного числа и получаемых целых частных на основание системы до тех пор, пока не получится частное, меньшее делителя.</a:t>
            </a:r>
          </a:p>
          <a:p>
            <a:pPr marL="742950" indent="-514350">
              <a:lnSpc>
                <a:spcPct val="115000"/>
              </a:lnSpc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Записать полученные остатки в обратной последовательности.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5534" y="513520"/>
            <a:ext cx="10537371" cy="4589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 чисел из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 СС в другую</a:t>
            </a:r>
          </a:p>
        </p:txBody>
      </p:sp>
    </p:spTree>
    <p:extLst>
      <p:ext uri="{BB962C8B-B14F-4D97-AF65-F5344CB8AC3E}">
        <p14:creationId xmlns:p14="http://schemas.microsoft.com/office/powerpoint/2010/main" val="32130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1360</Words>
  <Application>Microsoft Office PowerPoint</Application>
  <PresentationFormat>Произвольный</PresentationFormat>
  <Paragraphs>287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Системы счисления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счисления</dc:title>
  <dc:creator>Элемент</dc:creator>
  <cp:lastModifiedBy>Наталья Владимировна Николаева</cp:lastModifiedBy>
  <cp:revision>53</cp:revision>
  <dcterms:created xsi:type="dcterms:W3CDTF">2021-10-01T12:24:00Z</dcterms:created>
  <dcterms:modified xsi:type="dcterms:W3CDTF">2021-10-07T01:22:17Z</dcterms:modified>
</cp:coreProperties>
</file>